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Default Extension="doc" ContentType="application/msword"/>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7"/>
  </p:notesMasterIdLst>
  <p:sldIdLst>
    <p:sldId id="256" r:id="rId2"/>
    <p:sldId id="259" r:id="rId3"/>
    <p:sldId id="264" r:id="rId4"/>
    <p:sldId id="260" r:id="rId5"/>
    <p:sldId id="261" r:id="rId6"/>
    <p:sldId id="262" r:id="rId7"/>
    <p:sldId id="263" r:id="rId8"/>
    <p:sldId id="305" r:id="rId9"/>
    <p:sldId id="298" r:id="rId10"/>
    <p:sldId id="266" r:id="rId11"/>
    <p:sldId id="267" r:id="rId12"/>
    <p:sldId id="268" r:id="rId13"/>
    <p:sldId id="269" r:id="rId14"/>
    <p:sldId id="275" r:id="rId15"/>
    <p:sldId id="265" r:id="rId16"/>
    <p:sldId id="282" r:id="rId17"/>
    <p:sldId id="272" r:id="rId18"/>
    <p:sldId id="273" r:id="rId19"/>
    <p:sldId id="274" r:id="rId20"/>
    <p:sldId id="276" r:id="rId21"/>
    <p:sldId id="258" r:id="rId22"/>
    <p:sldId id="277" r:id="rId23"/>
    <p:sldId id="283" r:id="rId24"/>
    <p:sldId id="284" r:id="rId25"/>
    <p:sldId id="278" r:id="rId26"/>
    <p:sldId id="279" r:id="rId27"/>
    <p:sldId id="285" r:id="rId28"/>
    <p:sldId id="286" r:id="rId29"/>
    <p:sldId id="281" r:id="rId30"/>
    <p:sldId id="280" r:id="rId31"/>
    <p:sldId id="287" r:id="rId32"/>
    <p:sldId id="288" r:id="rId33"/>
    <p:sldId id="299" r:id="rId34"/>
    <p:sldId id="300" r:id="rId35"/>
    <p:sldId id="289" r:id="rId36"/>
    <p:sldId id="301" r:id="rId37"/>
    <p:sldId id="290" r:id="rId38"/>
    <p:sldId id="302" r:id="rId39"/>
    <p:sldId id="303" r:id="rId40"/>
    <p:sldId id="291" r:id="rId41"/>
    <p:sldId id="292" r:id="rId42"/>
    <p:sldId id="304" r:id="rId43"/>
    <p:sldId id="294" r:id="rId44"/>
    <p:sldId id="295" r:id="rId45"/>
    <p:sldId id="296" r:id="rId4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hidden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5" d="100"/>
          <a:sy n="75" d="100"/>
        </p:scale>
        <p:origin x="1022" y="41"/>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F53FBD7-A4FB-DE40-88B3-CE057F4769B9}" type="datetimeFigureOut">
              <a:rPr lang="en-US" smtClean="0"/>
              <a:t>3/15/2015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CBCB02-BE8D-264D-8A3B-F7B543ADD090}" type="slidenum">
              <a:rPr lang="en-US" smtClean="0"/>
              <a:t>‹#›</a:t>
            </a:fld>
            <a:endParaRPr lang="en-US"/>
          </a:p>
        </p:txBody>
      </p:sp>
    </p:spTree>
    <p:extLst>
      <p:ext uri="{BB962C8B-B14F-4D97-AF65-F5344CB8AC3E}">
        <p14:creationId xmlns:p14="http://schemas.microsoft.com/office/powerpoint/2010/main" val="336813030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all know these.  The important thing to remember</a:t>
            </a:r>
            <a:r>
              <a:rPr lang="en-US" baseline="0" dirty="0" smtClean="0"/>
              <a:t> is to make sure we are using them as tools in the whole.  Model them, Notice &amp; Name them, use mentor text to illustrate how to use them, TALK about how they use them to crack the deeper meaning…</a:t>
            </a:r>
            <a:endParaRPr lang="en-US" dirty="0"/>
          </a:p>
        </p:txBody>
      </p:sp>
      <p:sp>
        <p:nvSpPr>
          <p:cNvPr id="4" name="Slide Number Placeholder 3"/>
          <p:cNvSpPr>
            <a:spLocks noGrp="1"/>
          </p:cNvSpPr>
          <p:nvPr>
            <p:ph type="sldNum" sz="quarter" idx="10"/>
          </p:nvPr>
        </p:nvSpPr>
        <p:spPr/>
        <p:txBody>
          <a:bodyPr/>
          <a:lstStyle/>
          <a:p>
            <a:fld id="{42CBCB02-BE8D-264D-8A3B-F7B543ADD090}" type="slidenum">
              <a:rPr lang="en-US" smtClean="0"/>
              <a:t>14</a:t>
            </a:fld>
            <a:endParaRPr lang="en-US"/>
          </a:p>
        </p:txBody>
      </p:sp>
    </p:spTree>
    <p:extLst>
      <p:ext uri="{BB962C8B-B14F-4D97-AF65-F5344CB8AC3E}">
        <p14:creationId xmlns:p14="http://schemas.microsoft.com/office/powerpoint/2010/main" val="3712378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Guided reading stops at level K.  Overlap in the middle.  The method matches</a:t>
            </a:r>
            <a:r>
              <a:rPr lang="en-US" baseline="0" dirty="0" smtClean="0"/>
              <a:t> the purpose.</a:t>
            </a:r>
            <a:endParaRPr lang="en-US" dirty="0"/>
          </a:p>
        </p:txBody>
      </p:sp>
      <p:sp>
        <p:nvSpPr>
          <p:cNvPr id="4" name="Slide Number Placeholder 3"/>
          <p:cNvSpPr>
            <a:spLocks noGrp="1"/>
          </p:cNvSpPr>
          <p:nvPr>
            <p:ph type="sldNum" sz="quarter" idx="10"/>
          </p:nvPr>
        </p:nvSpPr>
        <p:spPr/>
        <p:txBody>
          <a:bodyPr/>
          <a:lstStyle/>
          <a:p>
            <a:fld id="{42CBCB02-BE8D-264D-8A3B-F7B543ADD090}" type="slidenum">
              <a:rPr lang="en-US" smtClean="0"/>
              <a:t>16</a:t>
            </a:fld>
            <a:endParaRPr lang="en-US"/>
          </a:p>
        </p:txBody>
      </p:sp>
    </p:spTree>
    <p:extLst>
      <p:ext uri="{BB962C8B-B14F-4D97-AF65-F5344CB8AC3E}">
        <p14:creationId xmlns:p14="http://schemas.microsoft.com/office/powerpoint/2010/main" val="25518741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Doug Fisher</a:t>
            </a:r>
            <a:endParaRPr lang="en-US" dirty="0"/>
          </a:p>
        </p:txBody>
      </p:sp>
      <p:sp>
        <p:nvSpPr>
          <p:cNvPr id="4" name="Slide Number Placeholder 3"/>
          <p:cNvSpPr>
            <a:spLocks noGrp="1"/>
          </p:cNvSpPr>
          <p:nvPr>
            <p:ph type="sldNum" sz="quarter" idx="10"/>
          </p:nvPr>
        </p:nvSpPr>
        <p:spPr/>
        <p:txBody>
          <a:bodyPr/>
          <a:lstStyle/>
          <a:p>
            <a:fld id="{42CBCB02-BE8D-264D-8A3B-F7B543ADD090}" type="slidenum">
              <a:rPr lang="en-US" smtClean="0"/>
              <a:t>18</a:t>
            </a:fld>
            <a:endParaRPr lang="en-US"/>
          </a:p>
        </p:txBody>
      </p:sp>
    </p:spTree>
    <p:extLst>
      <p:ext uri="{BB962C8B-B14F-4D97-AF65-F5344CB8AC3E}">
        <p14:creationId xmlns:p14="http://schemas.microsoft.com/office/powerpoint/2010/main" val="26596618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Doug Fisher has created one; </a:t>
            </a:r>
            <a:r>
              <a:rPr lang="en-US" dirty="0" err="1" smtClean="0"/>
              <a:t>Ellin</a:t>
            </a:r>
            <a:r>
              <a:rPr lang="en-US" dirty="0" smtClean="0"/>
              <a:t> Keene and Bob </a:t>
            </a:r>
            <a:r>
              <a:rPr lang="en-US" dirty="0" err="1" smtClean="0"/>
              <a:t>Probst</a:t>
            </a:r>
            <a:r>
              <a:rPr lang="en-US" dirty="0" smtClean="0"/>
              <a:t> also have one (simpler)</a:t>
            </a:r>
            <a:endParaRPr lang="en-US" dirty="0"/>
          </a:p>
        </p:txBody>
      </p:sp>
      <p:sp>
        <p:nvSpPr>
          <p:cNvPr id="4" name="Slide Number Placeholder 3"/>
          <p:cNvSpPr>
            <a:spLocks noGrp="1"/>
          </p:cNvSpPr>
          <p:nvPr>
            <p:ph type="sldNum" sz="quarter" idx="10"/>
          </p:nvPr>
        </p:nvSpPr>
        <p:spPr/>
        <p:txBody>
          <a:bodyPr/>
          <a:lstStyle/>
          <a:p>
            <a:fld id="{42CBCB02-BE8D-264D-8A3B-F7B543ADD090}" type="slidenum">
              <a:rPr lang="en-US" smtClean="0"/>
              <a:t>19</a:t>
            </a:fld>
            <a:endParaRPr lang="en-US"/>
          </a:p>
        </p:txBody>
      </p:sp>
    </p:spTree>
    <p:extLst>
      <p:ext uri="{BB962C8B-B14F-4D97-AF65-F5344CB8AC3E}">
        <p14:creationId xmlns:p14="http://schemas.microsoft.com/office/powerpoint/2010/main" val="9512297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Where</a:t>
            </a:r>
            <a:r>
              <a:rPr lang="en-US" baseline="0" dirty="0" smtClean="0"/>
              <a:t> does RETELLING fall?  What about SUMMARY?</a:t>
            </a:r>
            <a:endParaRPr lang="en-US" dirty="0"/>
          </a:p>
        </p:txBody>
      </p:sp>
      <p:sp>
        <p:nvSpPr>
          <p:cNvPr id="4" name="Slide Number Placeholder 3"/>
          <p:cNvSpPr>
            <a:spLocks noGrp="1"/>
          </p:cNvSpPr>
          <p:nvPr>
            <p:ph type="sldNum" sz="quarter" idx="10"/>
          </p:nvPr>
        </p:nvSpPr>
        <p:spPr/>
        <p:txBody>
          <a:bodyPr/>
          <a:lstStyle/>
          <a:p>
            <a:fld id="{42CBCB02-BE8D-264D-8A3B-F7B543ADD090}" type="slidenum">
              <a:rPr lang="en-US" smtClean="0"/>
              <a:t>20</a:t>
            </a:fld>
            <a:endParaRPr lang="en-US"/>
          </a:p>
        </p:txBody>
      </p:sp>
    </p:spTree>
    <p:extLst>
      <p:ext uri="{BB962C8B-B14F-4D97-AF65-F5344CB8AC3E}">
        <p14:creationId xmlns:p14="http://schemas.microsoft.com/office/powerpoint/2010/main" val="28516235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AC608B-A381-F440-A4C1-D51CAD0478C3}" type="slidenum">
              <a:rPr lang="en-US"/>
              <a:pPr/>
              <a:t>21</a:t>
            </a:fld>
            <a:endParaRPr lang="en-US"/>
          </a:p>
        </p:txBody>
      </p:sp>
      <p:sp>
        <p:nvSpPr>
          <p:cNvPr id="13314"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13315"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dirty="0"/>
              <a:t>Purposeful student talk, like all learning, requires a gradual release of responsibility. </a:t>
            </a:r>
            <a:r>
              <a:rPr lang="en-US" dirty="0" smtClean="0"/>
              <a:t> Doug Fisher graphic.</a:t>
            </a:r>
            <a:endParaRPr lang="en-US" dirty="0"/>
          </a:p>
        </p:txBody>
      </p:sp>
    </p:spTree>
    <p:extLst>
      <p:ext uri="{BB962C8B-B14F-4D97-AF65-F5344CB8AC3E}">
        <p14:creationId xmlns:p14="http://schemas.microsoft.com/office/powerpoint/2010/main" val="30264480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Chris Lehman’s book </a:t>
            </a:r>
            <a:r>
              <a:rPr lang="en-US" i="1" dirty="0" smtClean="0"/>
              <a:t>Falling in Love with Close Reading </a:t>
            </a:r>
            <a:endParaRPr lang="en-US" i="1" dirty="0"/>
          </a:p>
        </p:txBody>
      </p:sp>
      <p:sp>
        <p:nvSpPr>
          <p:cNvPr id="4" name="Slide Number Placeholder 3"/>
          <p:cNvSpPr>
            <a:spLocks noGrp="1"/>
          </p:cNvSpPr>
          <p:nvPr>
            <p:ph type="sldNum" sz="quarter" idx="10"/>
          </p:nvPr>
        </p:nvSpPr>
        <p:spPr/>
        <p:txBody>
          <a:bodyPr/>
          <a:lstStyle/>
          <a:p>
            <a:fld id="{42CBCB02-BE8D-264D-8A3B-F7B543ADD090}" type="slidenum">
              <a:rPr lang="en-US" smtClean="0"/>
              <a:t>22</a:t>
            </a:fld>
            <a:endParaRPr lang="en-US"/>
          </a:p>
        </p:txBody>
      </p:sp>
    </p:spTree>
    <p:extLst>
      <p:ext uri="{BB962C8B-B14F-4D97-AF65-F5344CB8AC3E}">
        <p14:creationId xmlns:p14="http://schemas.microsoft.com/office/powerpoint/2010/main" val="30873474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Chris Lehman</a:t>
            </a:r>
            <a:endParaRPr lang="en-US" dirty="0"/>
          </a:p>
        </p:txBody>
      </p:sp>
      <p:sp>
        <p:nvSpPr>
          <p:cNvPr id="4" name="Slide Number Placeholder 3"/>
          <p:cNvSpPr>
            <a:spLocks noGrp="1"/>
          </p:cNvSpPr>
          <p:nvPr>
            <p:ph type="sldNum" sz="quarter" idx="10"/>
          </p:nvPr>
        </p:nvSpPr>
        <p:spPr/>
        <p:txBody>
          <a:bodyPr/>
          <a:lstStyle/>
          <a:p>
            <a:fld id="{42CBCB02-BE8D-264D-8A3B-F7B543ADD090}" type="slidenum">
              <a:rPr lang="en-US" smtClean="0"/>
              <a:t>23</a:t>
            </a:fld>
            <a:endParaRPr lang="en-US"/>
          </a:p>
        </p:txBody>
      </p:sp>
    </p:spTree>
    <p:extLst>
      <p:ext uri="{BB962C8B-B14F-4D97-AF65-F5344CB8AC3E}">
        <p14:creationId xmlns:p14="http://schemas.microsoft.com/office/powerpoint/2010/main" val="9441616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Chris Lehman</a:t>
            </a:r>
            <a:endParaRPr lang="en-US" dirty="0"/>
          </a:p>
        </p:txBody>
      </p:sp>
      <p:sp>
        <p:nvSpPr>
          <p:cNvPr id="4" name="Slide Number Placeholder 3"/>
          <p:cNvSpPr>
            <a:spLocks noGrp="1"/>
          </p:cNvSpPr>
          <p:nvPr>
            <p:ph type="sldNum" sz="quarter" idx="10"/>
          </p:nvPr>
        </p:nvSpPr>
        <p:spPr/>
        <p:txBody>
          <a:bodyPr/>
          <a:lstStyle/>
          <a:p>
            <a:fld id="{42CBCB02-BE8D-264D-8A3B-F7B543ADD090}" type="slidenum">
              <a:rPr lang="en-US" smtClean="0"/>
              <a:t>24</a:t>
            </a:fld>
            <a:endParaRPr lang="en-US"/>
          </a:p>
        </p:txBody>
      </p:sp>
    </p:spTree>
    <p:extLst>
      <p:ext uri="{BB962C8B-B14F-4D97-AF65-F5344CB8AC3E}">
        <p14:creationId xmlns:p14="http://schemas.microsoft.com/office/powerpoint/2010/main" val="3601470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Doug Fisher</a:t>
            </a:r>
            <a:endParaRPr lang="en-US" dirty="0"/>
          </a:p>
        </p:txBody>
      </p:sp>
      <p:sp>
        <p:nvSpPr>
          <p:cNvPr id="4" name="Slide Number Placeholder 3"/>
          <p:cNvSpPr>
            <a:spLocks noGrp="1"/>
          </p:cNvSpPr>
          <p:nvPr>
            <p:ph type="sldNum" sz="quarter" idx="10"/>
          </p:nvPr>
        </p:nvSpPr>
        <p:spPr/>
        <p:txBody>
          <a:bodyPr/>
          <a:lstStyle/>
          <a:p>
            <a:fld id="{42CBCB02-BE8D-264D-8A3B-F7B543ADD090}" type="slidenum">
              <a:rPr lang="en-US" smtClean="0"/>
              <a:t>26</a:t>
            </a:fld>
            <a:endParaRPr lang="en-US"/>
          </a:p>
        </p:txBody>
      </p:sp>
    </p:spTree>
    <p:extLst>
      <p:ext uri="{BB962C8B-B14F-4D97-AF65-F5344CB8AC3E}">
        <p14:creationId xmlns:p14="http://schemas.microsoft.com/office/powerpoint/2010/main" val="4446959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Chris Lehman</a:t>
            </a:r>
            <a:endParaRPr lang="en-US" dirty="0"/>
          </a:p>
        </p:txBody>
      </p:sp>
      <p:sp>
        <p:nvSpPr>
          <p:cNvPr id="4" name="Slide Number Placeholder 3"/>
          <p:cNvSpPr>
            <a:spLocks noGrp="1"/>
          </p:cNvSpPr>
          <p:nvPr>
            <p:ph type="sldNum" sz="quarter" idx="10"/>
          </p:nvPr>
        </p:nvSpPr>
        <p:spPr/>
        <p:txBody>
          <a:bodyPr/>
          <a:lstStyle/>
          <a:p>
            <a:fld id="{42CBCB02-BE8D-264D-8A3B-F7B543ADD090}" type="slidenum">
              <a:rPr lang="en-US" smtClean="0"/>
              <a:t>28</a:t>
            </a:fld>
            <a:endParaRPr lang="en-US"/>
          </a:p>
        </p:txBody>
      </p:sp>
    </p:spTree>
    <p:extLst>
      <p:ext uri="{BB962C8B-B14F-4D97-AF65-F5344CB8AC3E}">
        <p14:creationId xmlns:p14="http://schemas.microsoft.com/office/powerpoint/2010/main" val="13695144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Doug Fisher</a:t>
            </a:r>
            <a:endParaRPr lang="en-US" dirty="0"/>
          </a:p>
        </p:txBody>
      </p:sp>
      <p:sp>
        <p:nvSpPr>
          <p:cNvPr id="4" name="Slide Number Placeholder 3"/>
          <p:cNvSpPr>
            <a:spLocks noGrp="1"/>
          </p:cNvSpPr>
          <p:nvPr>
            <p:ph type="sldNum" sz="quarter" idx="10"/>
          </p:nvPr>
        </p:nvSpPr>
        <p:spPr/>
        <p:txBody>
          <a:bodyPr/>
          <a:lstStyle/>
          <a:p>
            <a:fld id="{42CBCB02-BE8D-264D-8A3B-F7B543ADD090}" type="slidenum">
              <a:rPr lang="en-US" smtClean="0"/>
              <a:t>29</a:t>
            </a:fld>
            <a:endParaRPr lang="en-US"/>
          </a:p>
        </p:txBody>
      </p:sp>
    </p:spTree>
    <p:extLst>
      <p:ext uri="{BB962C8B-B14F-4D97-AF65-F5344CB8AC3E}">
        <p14:creationId xmlns:p14="http://schemas.microsoft.com/office/powerpoint/2010/main" val="27158521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 name="Picture 7" descr="TitlePage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ctrTitle"/>
          </p:nvPr>
        </p:nvSpPr>
        <p:spPr>
          <a:xfrm>
            <a:off x="571500" y="1676401"/>
            <a:ext cx="8001000" cy="2424766"/>
          </a:xfrm>
        </p:spPr>
        <p:txBody>
          <a:bodyPr anchor="b" anchorCtr="0">
            <a:noAutofit/>
          </a:bodyPr>
          <a:lstStyle>
            <a:lvl1pPr>
              <a:defRPr sz="5600">
                <a:solidFill>
                  <a:schemeClr val="tx1"/>
                </a:solidFill>
              </a:defRPr>
            </a:lvl1pPr>
          </a:lstStyle>
          <a:p>
            <a:r>
              <a:rPr lang="en-US" smtClean="0"/>
              <a:t>Click to edit Master title style</a:t>
            </a:r>
            <a:endParaRPr/>
          </a:p>
        </p:txBody>
      </p:sp>
      <p:sp>
        <p:nvSpPr>
          <p:cNvPr id="3" name="Subtitle 2"/>
          <p:cNvSpPr>
            <a:spLocks noGrp="1"/>
          </p:cNvSpPr>
          <p:nvPr>
            <p:ph type="subTitle" idx="1"/>
          </p:nvPr>
        </p:nvSpPr>
        <p:spPr>
          <a:xfrm>
            <a:off x="571500" y="4419600"/>
            <a:ext cx="8001000" cy="1219200"/>
          </a:xfrm>
        </p:spPr>
        <p:txBody>
          <a:bodyPr/>
          <a:lstStyle>
            <a:lvl1pPr marL="0" indent="0" algn="ctr">
              <a:spcAft>
                <a:spcPts val="0"/>
              </a:spcAft>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69D837C5-D12C-2049-A27F-D91DBAD89059}" type="datetimeFigureOut">
              <a:rPr lang="en-US" smtClean="0"/>
              <a:t>3/15/2015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D13725-E0BC-3140-B1A9-89FCA4B4B4AF}" type="slidenum">
              <a:rPr lang="en-US" smtClean="0"/>
              <a:t>‹#›</a:t>
            </a:fld>
            <a:endParaRPr lang="en-US"/>
          </a:p>
        </p:txBody>
      </p:sp>
      <p:pic>
        <p:nvPicPr>
          <p:cNvPr id="9" name="Picture 8" descr="standardRule.png"/>
          <p:cNvPicPr>
            <a:picLocks noChangeAspect="1"/>
          </p:cNvPicPr>
          <p:nvPr/>
        </p:nvPicPr>
        <p:blipFill>
          <a:blip r:embed="rId3"/>
          <a:stretch>
            <a:fillRect/>
          </a:stretch>
        </p:blipFill>
        <p:spPr>
          <a:xfrm>
            <a:off x="2705100" y="41910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69D837C5-D12C-2049-A27F-D91DBAD89059}" type="datetimeFigureOut">
              <a:rPr lang="en-US" smtClean="0"/>
              <a:t>3/15/2015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D13725-E0BC-3140-B1A9-89FCA4B4B4AF}" type="slidenum">
              <a:rPr lang="en-US" smtClean="0"/>
              <a:t>‹#›</a:t>
            </a:fld>
            <a:endParaRPr lang="en-US"/>
          </a:p>
        </p:txBody>
      </p:sp>
      <p:pic>
        <p:nvPicPr>
          <p:cNvPr id="8" name="Picture 7" descr="standardRule.png"/>
          <p:cNvPicPr>
            <a:picLocks noChangeAspect="1"/>
          </p:cNvPicPr>
          <p:nvPr/>
        </p:nvPicPr>
        <p:blipFill>
          <a:blip r:embed="rId2"/>
          <a:stretch>
            <a:fillRect/>
          </a:stretch>
        </p:blipFill>
        <p:spPr>
          <a:xfrm>
            <a:off x="2705100" y="15240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3 Pictures">
    <p:spTree>
      <p:nvGrpSpPr>
        <p:cNvPr id="1" name=""/>
        <p:cNvGrpSpPr/>
        <p:nvPr/>
      </p:nvGrpSpPr>
      <p:grpSpPr>
        <a:xfrm>
          <a:off x="0" y="0"/>
          <a:ext cx="0" cy="0"/>
          <a:chOff x="0" y="0"/>
          <a:chExt cx="0" cy="0"/>
        </a:xfrm>
      </p:grpSpPr>
      <p:pic>
        <p:nvPicPr>
          <p:cNvPr id="8" name="Picture 7" descr="TitlePage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ctrTitle"/>
          </p:nvPr>
        </p:nvSpPr>
        <p:spPr>
          <a:xfrm>
            <a:off x="571500" y="2057401"/>
            <a:ext cx="8001000" cy="2424766"/>
          </a:xfrm>
        </p:spPr>
        <p:txBody>
          <a:bodyPr anchor="b" anchorCtr="0">
            <a:noAutofit/>
          </a:bodyPr>
          <a:lstStyle>
            <a:lvl1pPr>
              <a:defRPr sz="5600">
                <a:solidFill>
                  <a:schemeClr val="tx1"/>
                </a:solidFill>
              </a:defRPr>
            </a:lvl1pPr>
          </a:lstStyle>
          <a:p>
            <a:r>
              <a:rPr lang="en-US" smtClean="0"/>
              <a:t>Click to edit Master title style</a:t>
            </a:r>
            <a:endParaRPr/>
          </a:p>
        </p:txBody>
      </p:sp>
      <p:sp>
        <p:nvSpPr>
          <p:cNvPr id="3" name="Subtitle 2"/>
          <p:cNvSpPr>
            <a:spLocks noGrp="1"/>
          </p:cNvSpPr>
          <p:nvPr>
            <p:ph type="subTitle" idx="1"/>
          </p:nvPr>
        </p:nvSpPr>
        <p:spPr>
          <a:xfrm>
            <a:off x="571500" y="4800600"/>
            <a:ext cx="8001000" cy="1219200"/>
          </a:xfrm>
        </p:spPr>
        <p:txBody>
          <a:bodyPr/>
          <a:lstStyle>
            <a:lvl1pPr marL="0" indent="0" algn="ctr">
              <a:spcAft>
                <a:spcPts val="0"/>
              </a:spcAft>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69D837C5-D12C-2049-A27F-D91DBAD89059}" type="datetimeFigureOut">
              <a:rPr lang="en-US" smtClean="0"/>
              <a:t>3/15/2015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D13725-E0BC-3140-B1A9-89FCA4B4B4AF}" type="slidenum">
              <a:rPr lang="en-US" smtClean="0"/>
              <a:t>‹#›</a:t>
            </a:fld>
            <a:endParaRPr lang="en-US"/>
          </a:p>
        </p:txBody>
      </p:sp>
      <p:pic>
        <p:nvPicPr>
          <p:cNvPr id="9" name="Picture 8" descr="standardRule.png"/>
          <p:cNvPicPr>
            <a:picLocks noChangeAspect="1"/>
          </p:cNvPicPr>
          <p:nvPr/>
        </p:nvPicPr>
        <p:blipFill>
          <a:blip r:embed="rId3"/>
          <a:stretch>
            <a:fillRect/>
          </a:stretch>
        </p:blipFill>
        <p:spPr>
          <a:xfrm>
            <a:off x="2705100" y="4572000"/>
            <a:ext cx="3733800" cy="152400"/>
          </a:xfrm>
          <a:prstGeom prst="rect">
            <a:avLst/>
          </a:prstGeom>
          <a:effectLst>
            <a:outerShdw blurRad="25400" sx="101000" sy="101000" algn="ctr" rotWithShape="0">
              <a:prstClr val="black">
                <a:alpha val="40000"/>
              </a:prstClr>
            </a:outerShdw>
          </a:effectLst>
        </p:spPr>
      </p:pic>
      <p:pic>
        <p:nvPicPr>
          <p:cNvPr id="10" name="Picture 9" descr="pictureStamp-Frame.png"/>
          <p:cNvPicPr>
            <a:picLocks noChangeAspect="1"/>
          </p:cNvPicPr>
          <p:nvPr/>
        </p:nvPicPr>
        <p:blipFill>
          <a:blip r:embed="rId4"/>
          <a:stretch>
            <a:fillRect/>
          </a:stretch>
        </p:blipFill>
        <p:spPr>
          <a:xfrm rot="21366660">
            <a:off x="5138374" y="599839"/>
            <a:ext cx="1610332" cy="2025115"/>
          </a:xfrm>
          <a:prstGeom prst="rect">
            <a:avLst/>
          </a:prstGeom>
        </p:spPr>
      </p:pic>
      <p:pic>
        <p:nvPicPr>
          <p:cNvPr id="11" name="Picture 10" descr="pictureStamp-Frame.png"/>
          <p:cNvPicPr>
            <a:picLocks noChangeAspect="1"/>
          </p:cNvPicPr>
          <p:nvPr/>
        </p:nvPicPr>
        <p:blipFill>
          <a:blip r:embed="rId4"/>
          <a:stretch>
            <a:fillRect/>
          </a:stretch>
        </p:blipFill>
        <p:spPr>
          <a:xfrm rot="21329776">
            <a:off x="2072772" y="555386"/>
            <a:ext cx="1610332" cy="2025115"/>
          </a:xfrm>
          <a:prstGeom prst="rect">
            <a:avLst/>
          </a:prstGeom>
        </p:spPr>
      </p:pic>
      <p:sp>
        <p:nvSpPr>
          <p:cNvPr id="12" name="Picture Placeholder 2"/>
          <p:cNvSpPr>
            <a:spLocks noGrp="1"/>
          </p:cNvSpPr>
          <p:nvPr>
            <p:ph type="pic" idx="14"/>
          </p:nvPr>
        </p:nvSpPr>
        <p:spPr>
          <a:xfrm rot="21254634">
            <a:off x="2256146" y="735839"/>
            <a:ext cx="1243584" cy="1664208"/>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3" name="Picture Placeholder 2"/>
          <p:cNvSpPr>
            <a:spLocks noGrp="1"/>
          </p:cNvSpPr>
          <p:nvPr>
            <p:ph type="pic" idx="15"/>
          </p:nvPr>
        </p:nvSpPr>
        <p:spPr>
          <a:xfrm rot="21315648">
            <a:off x="5321748" y="780292"/>
            <a:ext cx="1243584" cy="1664208"/>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pic>
        <p:nvPicPr>
          <p:cNvPr id="14" name="Picture 13" descr="pictureStamp-Frame.png"/>
          <p:cNvPicPr>
            <a:picLocks noChangeAspect="1"/>
          </p:cNvPicPr>
          <p:nvPr/>
        </p:nvPicPr>
        <p:blipFill>
          <a:blip r:embed="rId4"/>
          <a:stretch>
            <a:fillRect/>
          </a:stretch>
        </p:blipFill>
        <p:spPr>
          <a:xfrm rot="151790">
            <a:off x="3591963" y="936015"/>
            <a:ext cx="1610332" cy="2025115"/>
          </a:xfrm>
          <a:prstGeom prst="rect">
            <a:avLst/>
          </a:prstGeom>
        </p:spPr>
      </p:pic>
      <p:sp>
        <p:nvSpPr>
          <p:cNvPr id="17" name="Picture Placeholder 2"/>
          <p:cNvSpPr>
            <a:spLocks noGrp="1"/>
          </p:cNvSpPr>
          <p:nvPr>
            <p:ph type="pic" idx="17"/>
          </p:nvPr>
        </p:nvSpPr>
        <p:spPr>
          <a:xfrm rot="100778">
            <a:off x="3775337" y="1116468"/>
            <a:ext cx="1243584" cy="1664208"/>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1500" y="1282700"/>
            <a:ext cx="8001000" cy="1917700"/>
          </a:xfrm>
        </p:spPr>
        <p:txBody>
          <a:bodyPr anchor="b" anchorCtr="0">
            <a:noAutofit/>
          </a:bodyPr>
          <a:lstStyle>
            <a:lvl1pPr algn="ctr">
              <a:defRPr sz="5600" b="0" cap="none" baseline="0">
                <a:solidFill>
                  <a:schemeClr val="tx1"/>
                </a:solidFill>
              </a:defRPr>
            </a:lvl1pPr>
          </a:lstStyle>
          <a:p>
            <a:r>
              <a:rPr lang="en-US" smtClean="0"/>
              <a:t>Click to edit Master title style</a:t>
            </a:r>
            <a:endParaRPr/>
          </a:p>
        </p:txBody>
      </p:sp>
      <p:sp>
        <p:nvSpPr>
          <p:cNvPr id="3" name="Text Placeholder 2"/>
          <p:cNvSpPr>
            <a:spLocks noGrp="1"/>
          </p:cNvSpPr>
          <p:nvPr>
            <p:ph type="body" idx="1"/>
          </p:nvPr>
        </p:nvSpPr>
        <p:spPr>
          <a:xfrm>
            <a:off x="571500" y="3644153"/>
            <a:ext cx="8001000" cy="833718"/>
          </a:xfrm>
        </p:spPr>
        <p:txBody>
          <a:bodyPr anchor="t" anchorCtr="0"/>
          <a:lstStyle>
            <a:lvl1pPr marL="0" indent="0" algn="ctr">
              <a:spcAft>
                <a:spcPts val="0"/>
              </a:spcAft>
              <a:buNone/>
              <a:defRPr sz="2000" cap="none"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D837C5-D12C-2049-A27F-D91DBAD89059}" type="datetimeFigureOut">
              <a:rPr lang="en-US" smtClean="0"/>
              <a:t>3/15/2015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D13725-E0BC-3140-B1A9-89FCA4B4B4AF}" type="slidenum">
              <a:rPr lang="en-US" smtClean="0"/>
              <a:t>‹#›</a:t>
            </a:fld>
            <a:endParaRPr lang="en-US"/>
          </a:p>
        </p:txBody>
      </p:sp>
      <p:pic>
        <p:nvPicPr>
          <p:cNvPr id="9" name="Picture 8" descr="standardRule.png"/>
          <p:cNvPicPr>
            <a:picLocks noChangeAspect="1"/>
          </p:cNvPicPr>
          <p:nvPr/>
        </p:nvPicPr>
        <p:blipFill>
          <a:blip r:embed="rId2"/>
          <a:stretch>
            <a:fillRect/>
          </a:stretch>
        </p:blipFill>
        <p:spPr>
          <a:xfrm>
            <a:off x="2705100" y="33528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71500" y="274638"/>
            <a:ext cx="8001000"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571500" y="1936751"/>
            <a:ext cx="3749040" cy="4102100"/>
          </a:xfrm>
        </p:spPr>
        <p:txBody>
          <a:bodyPr>
            <a:normAutofit/>
          </a:bodyPr>
          <a:lstStyle>
            <a:lvl1pPr>
              <a:spcAft>
                <a:spcPts val="1600"/>
              </a:spcAft>
              <a:defRPr sz="20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823460" y="1936751"/>
            <a:ext cx="3749040" cy="4102100"/>
          </a:xfrm>
        </p:spPr>
        <p:txBody>
          <a:bodyPr>
            <a:normAutofit/>
          </a:bodyPr>
          <a:lstStyle>
            <a:lvl1pPr>
              <a:spcAft>
                <a:spcPts val="1600"/>
              </a:spcAft>
              <a:defRPr sz="20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69D837C5-D12C-2049-A27F-D91DBAD89059}" type="datetimeFigureOut">
              <a:rPr lang="en-US" smtClean="0"/>
              <a:t>3/15/2015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D13725-E0BC-3140-B1A9-89FCA4B4B4AF}" type="slidenum">
              <a:rPr lang="en-US" smtClean="0"/>
              <a:t>‹#›</a:t>
            </a:fld>
            <a:endParaRPr lang="en-US"/>
          </a:p>
        </p:txBody>
      </p:sp>
      <p:pic>
        <p:nvPicPr>
          <p:cNvPr id="9" name="Picture 8" descr="standardRule.png"/>
          <p:cNvPicPr>
            <a:picLocks noChangeAspect="1"/>
          </p:cNvPicPr>
          <p:nvPr/>
        </p:nvPicPr>
        <p:blipFill>
          <a:blip r:embed="rId2"/>
          <a:stretch>
            <a:fillRect/>
          </a:stretch>
        </p:blipFill>
        <p:spPr>
          <a:xfrm>
            <a:off x="2705100" y="15240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71500" y="274638"/>
            <a:ext cx="8001000" cy="1143000"/>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571500" y="1874838"/>
            <a:ext cx="3749040" cy="639762"/>
          </a:xfrm>
        </p:spPr>
        <p:txBody>
          <a:bodyPr anchor="ctr" anchorCtr="0">
            <a:noAutofit/>
          </a:bodyPr>
          <a:lstStyle>
            <a:lvl1pPr marL="0" indent="0" algn="ctr">
              <a:spcAft>
                <a:spcPts val="0"/>
              </a:spcAft>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71500" y="2590800"/>
            <a:ext cx="3749040" cy="3448050"/>
          </a:xfrm>
        </p:spPr>
        <p:txBody>
          <a:bodyPr>
            <a:normAutofit/>
          </a:bodyPr>
          <a:lstStyle>
            <a:lvl1pPr>
              <a:spcAft>
                <a:spcPts val="1400"/>
              </a:spcAft>
              <a:defRPr sz="18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823460" y="1874838"/>
            <a:ext cx="3749040" cy="639762"/>
          </a:xfrm>
        </p:spPr>
        <p:txBody>
          <a:bodyPr anchor="ctr" anchorCtr="0">
            <a:noAutofit/>
          </a:bodyPr>
          <a:lstStyle>
            <a:lvl1pPr marL="0" indent="0" algn="ctr">
              <a:spcAft>
                <a:spcPts val="0"/>
              </a:spcAft>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23460" y="2590800"/>
            <a:ext cx="3749040" cy="3448050"/>
          </a:xfrm>
        </p:spPr>
        <p:txBody>
          <a:bodyPr>
            <a:normAutofit/>
          </a:bodyPr>
          <a:lstStyle>
            <a:lvl1pPr>
              <a:spcAft>
                <a:spcPts val="1400"/>
              </a:spcAft>
              <a:defRPr sz="18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69D837C5-D12C-2049-A27F-D91DBAD89059}" type="datetimeFigureOut">
              <a:rPr lang="en-US" smtClean="0"/>
              <a:t>3/15/2015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8D13725-E0BC-3140-B1A9-89FCA4B4B4AF}" type="slidenum">
              <a:rPr lang="en-US" smtClean="0"/>
              <a:t>‹#›</a:t>
            </a:fld>
            <a:endParaRPr lang="en-US"/>
          </a:p>
        </p:txBody>
      </p:sp>
      <p:pic>
        <p:nvPicPr>
          <p:cNvPr id="11" name="Picture 10" descr="standardRule.png"/>
          <p:cNvPicPr>
            <a:picLocks noChangeAspect="1"/>
          </p:cNvPicPr>
          <p:nvPr/>
        </p:nvPicPr>
        <p:blipFill>
          <a:blip r:embed="rId2"/>
          <a:stretch>
            <a:fillRect/>
          </a:stretch>
        </p:blipFill>
        <p:spPr>
          <a:xfrm>
            <a:off x="2705100" y="15240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69D837C5-D12C-2049-A27F-D91DBAD89059}" type="datetimeFigureOut">
              <a:rPr lang="en-US" smtClean="0"/>
              <a:t>3/15/2015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8D13725-E0BC-3140-B1A9-89FCA4B4B4A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D837C5-D12C-2049-A27F-D91DBAD89059}" type="datetimeFigureOut">
              <a:rPr lang="en-US" smtClean="0"/>
              <a:t>3/15/2015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8D13725-E0BC-3140-B1A9-89FCA4B4B4A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6153" y="443752"/>
            <a:ext cx="3749040" cy="1707777"/>
          </a:xfrm>
        </p:spPr>
        <p:txBody>
          <a:bodyPr anchor="b">
            <a:noAutofit/>
          </a:bodyPr>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827494" y="430306"/>
            <a:ext cx="3749040" cy="5608544"/>
          </a:xfrm>
        </p:spPr>
        <p:txBody>
          <a:bodyPr>
            <a:normAutofit/>
          </a:bodyPr>
          <a:lstStyle>
            <a:lvl1pPr>
              <a:defRPr sz="2400"/>
            </a:lvl1pPr>
            <a:lvl2pPr>
              <a:defRPr sz="2200"/>
            </a:lvl2pPr>
            <a:lvl3pPr>
              <a:defRPr sz="2000"/>
            </a:lvl3pPr>
            <a:lvl4pPr>
              <a:defRPr sz="1800"/>
            </a:lvl4pPr>
            <a:lvl5pPr>
              <a:defRPr sz="1800"/>
            </a:lvl5pPr>
            <a:lvl6pPr marL="2290763" indent="-461963">
              <a:defRPr sz="2000"/>
            </a:lvl6pPr>
            <a:lvl7pPr marL="2290763" indent="-461963">
              <a:defRPr sz="2000"/>
            </a:lvl7pPr>
            <a:lvl8pPr marL="2290763" indent="-461963">
              <a:defRPr sz="2000"/>
            </a:lvl8pPr>
            <a:lvl9pPr marL="2290763" indent="-461963">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96153" y="2554940"/>
            <a:ext cx="3749040" cy="3146613"/>
          </a:xfrm>
        </p:spPr>
        <p:txBody>
          <a:bodyPr>
            <a:normAutofit/>
          </a:bodyPr>
          <a:lstStyle>
            <a:lvl1pPr marL="0" indent="0" algn="ctr">
              <a:spcAft>
                <a:spcPts val="1000"/>
              </a:spcAft>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D837C5-D12C-2049-A27F-D91DBAD89059}" type="datetimeFigureOut">
              <a:rPr lang="en-US" smtClean="0"/>
              <a:t>3/15/2015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D13725-E0BC-3140-B1A9-89FCA4B4B4AF}" type="slidenum">
              <a:rPr lang="en-US" smtClean="0"/>
              <a:t>‹#›</a:t>
            </a:fld>
            <a:endParaRPr lang="en-US"/>
          </a:p>
        </p:txBody>
      </p:sp>
      <p:pic>
        <p:nvPicPr>
          <p:cNvPr id="9" name="Picture 8" descr="shortRule.png"/>
          <p:cNvPicPr>
            <a:picLocks noChangeAspect="1"/>
          </p:cNvPicPr>
          <p:nvPr/>
        </p:nvPicPr>
        <p:blipFill>
          <a:blip r:embed="rId2"/>
          <a:stretch>
            <a:fillRect/>
          </a:stretch>
        </p:blipFill>
        <p:spPr>
          <a:xfrm>
            <a:off x="1222898" y="2305609"/>
            <a:ext cx="2495550" cy="9525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434609"/>
            <a:ext cx="3749040" cy="1709928"/>
          </a:xfrm>
        </p:spPr>
        <p:txBody>
          <a:bodyPr vert="horz" lIns="91440" tIns="45720" rIns="91440" bIns="45720" rtlCol="0" anchor="b">
            <a:noAutofit/>
          </a:bodyPr>
          <a:lstStyle>
            <a:lvl1pPr algn="ctr" defTabSz="914400" rtl="0" eaLnBrk="1" latinLnBrk="0" hangingPunct="1">
              <a:spcBef>
                <a:spcPct val="0"/>
              </a:spcBef>
              <a:buNone/>
              <a:defRPr sz="3600" b="0" kern="1200">
                <a:solidFill>
                  <a:schemeClr val="tx1"/>
                </a:solidFill>
                <a:latin typeface="+mj-lt"/>
                <a:ea typeface="+mj-ea"/>
                <a:cs typeface="+mj-cs"/>
              </a:defRPr>
            </a:lvl1pPr>
          </a:lstStyle>
          <a:p>
            <a:r>
              <a:rPr lang="en-US" smtClean="0"/>
              <a:t>Click to edit Master title style</a:t>
            </a:r>
            <a:endParaRPr/>
          </a:p>
        </p:txBody>
      </p:sp>
      <p:sp>
        <p:nvSpPr>
          <p:cNvPr id="4" name="Text Placeholder 3"/>
          <p:cNvSpPr>
            <a:spLocks noGrp="1"/>
          </p:cNvSpPr>
          <p:nvPr>
            <p:ph type="body" sz="half" idx="2"/>
          </p:nvPr>
        </p:nvSpPr>
        <p:spPr>
          <a:xfrm>
            <a:off x="594360" y="2551176"/>
            <a:ext cx="3749040" cy="3145536"/>
          </a:xfrm>
        </p:spPr>
        <p:txBody>
          <a:bodyPr vert="horz" lIns="91440" tIns="45720" rIns="91440" bIns="45720" rtlCol="0">
            <a:normAutofit/>
          </a:bodyPr>
          <a:lstStyle>
            <a:lvl1pPr marL="0" indent="0">
              <a:spcAft>
                <a:spcPts val="1000"/>
              </a:spcAft>
              <a:buNone/>
              <a:defRPr sz="1800" kern="1200">
                <a:solidFill>
                  <a:schemeClr val="tx1"/>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US" smtClean="0"/>
              <a:t>Click to edit Master text styles</a:t>
            </a:r>
          </a:p>
        </p:txBody>
      </p:sp>
      <p:sp>
        <p:nvSpPr>
          <p:cNvPr id="5" name="Date Placeholder 4"/>
          <p:cNvSpPr>
            <a:spLocks noGrp="1"/>
          </p:cNvSpPr>
          <p:nvPr>
            <p:ph type="dt" sz="half" idx="10"/>
          </p:nvPr>
        </p:nvSpPr>
        <p:spPr/>
        <p:txBody>
          <a:bodyPr/>
          <a:lstStyle/>
          <a:p>
            <a:fld id="{69D837C5-D12C-2049-A27F-D91DBAD89059}" type="datetimeFigureOut">
              <a:rPr lang="en-US" smtClean="0"/>
              <a:t>3/15/2015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D13725-E0BC-3140-B1A9-89FCA4B4B4AF}" type="slidenum">
              <a:rPr lang="en-US" smtClean="0"/>
              <a:t>‹#›</a:t>
            </a:fld>
            <a:endParaRPr lang="en-US"/>
          </a:p>
        </p:txBody>
      </p:sp>
      <p:pic>
        <p:nvPicPr>
          <p:cNvPr id="8" name="Picture 7" descr="shortRule.png"/>
          <p:cNvPicPr>
            <a:picLocks noChangeAspect="1"/>
          </p:cNvPicPr>
          <p:nvPr/>
        </p:nvPicPr>
        <p:blipFill>
          <a:blip r:embed="rId2"/>
          <a:stretch>
            <a:fillRect/>
          </a:stretch>
        </p:blipFill>
        <p:spPr>
          <a:xfrm>
            <a:off x="1222898" y="2305609"/>
            <a:ext cx="2495550" cy="95250"/>
          </a:xfrm>
          <a:prstGeom prst="rect">
            <a:avLst/>
          </a:prstGeom>
          <a:effectLst>
            <a:outerShdw blurRad="25400" sx="101000" sy="101000" algn="ctr" rotWithShape="0">
              <a:prstClr val="black">
                <a:alpha val="40000"/>
              </a:prstClr>
            </a:outerShdw>
          </a:effectLst>
        </p:spPr>
      </p:pic>
      <p:pic>
        <p:nvPicPr>
          <p:cNvPr id="11" name="Picture 10" descr="parAvion.png"/>
          <p:cNvPicPr>
            <a:picLocks noChangeAspect="1"/>
          </p:cNvPicPr>
          <p:nvPr/>
        </p:nvPicPr>
        <p:blipFill>
          <a:blip r:embed="rId3"/>
          <a:stretch>
            <a:fillRect/>
          </a:stretch>
        </p:blipFill>
        <p:spPr>
          <a:xfrm rot="308222">
            <a:off x="6798020" y="538594"/>
            <a:ext cx="1808485" cy="516710"/>
          </a:xfrm>
          <a:prstGeom prst="rect">
            <a:avLst/>
          </a:prstGeom>
        </p:spPr>
      </p:pic>
      <p:sp>
        <p:nvSpPr>
          <p:cNvPr id="3" name="Picture Placeholder 2"/>
          <p:cNvSpPr>
            <a:spLocks noGrp="1"/>
          </p:cNvSpPr>
          <p:nvPr>
            <p:ph type="pic" idx="1"/>
          </p:nvPr>
        </p:nvSpPr>
        <p:spPr>
          <a:xfrm rot="150174">
            <a:off x="4827538" y="836203"/>
            <a:ext cx="3657600" cy="4937760"/>
          </a:xfrm>
          <a:solidFill>
            <a:srgbClr val="FFFFFF">
              <a:shade val="85000"/>
            </a:srgbClr>
          </a:solidFill>
          <a:ln w="31750" cap="sq">
            <a:solidFill>
              <a:srgbClr val="FDFDFD"/>
            </a:solidFill>
            <a:miter lim="800000"/>
          </a:ln>
          <a:effectLst>
            <a:outerShdw blurRad="88900" dist="44450" dir="756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picTx" preserve="1">
  <p:cSld name="Picture above Caption">
    <p:spTree>
      <p:nvGrpSpPr>
        <p:cNvPr id="1" name=""/>
        <p:cNvGrpSpPr/>
        <p:nvPr/>
      </p:nvGrpSpPr>
      <p:grpSpPr>
        <a:xfrm>
          <a:off x="0" y="0"/>
          <a:ext cx="0" cy="0"/>
          <a:chOff x="0" y="0"/>
          <a:chExt cx="0" cy="0"/>
        </a:xfrm>
      </p:grpSpPr>
      <p:pic>
        <p:nvPicPr>
          <p:cNvPr id="12" name="Picture 11" descr="TitlePage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571500" y="2924825"/>
            <a:ext cx="8001000" cy="1709928"/>
          </a:xfrm>
        </p:spPr>
        <p:txBody>
          <a:bodyPr vert="horz" lIns="91440" tIns="45720" rIns="91440" bIns="45720" rtlCol="0" anchor="b">
            <a:noAutofit/>
          </a:bodyPr>
          <a:lstStyle>
            <a:lvl1pPr algn="ctr" defTabSz="914400" rtl="0" eaLnBrk="1" latinLnBrk="0" hangingPunct="1">
              <a:spcBef>
                <a:spcPct val="0"/>
              </a:spcBef>
              <a:buNone/>
              <a:defRPr sz="4000" b="0" kern="1200">
                <a:solidFill>
                  <a:schemeClr val="tx1"/>
                </a:solidFill>
                <a:latin typeface="+mj-lt"/>
                <a:ea typeface="+mj-ea"/>
                <a:cs typeface="+mj-cs"/>
              </a:defRPr>
            </a:lvl1pPr>
          </a:lstStyle>
          <a:p>
            <a:r>
              <a:rPr lang="en-US" smtClean="0"/>
              <a:t>Click to edit Master title style</a:t>
            </a:r>
            <a:endParaRPr/>
          </a:p>
        </p:txBody>
      </p:sp>
      <p:sp>
        <p:nvSpPr>
          <p:cNvPr id="4" name="Text Placeholder 3"/>
          <p:cNvSpPr>
            <a:spLocks noGrp="1"/>
          </p:cNvSpPr>
          <p:nvPr>
            <p:ph type="body" sz="half" idx="2"/>
          </p:nvPr>
        </p:nvSpPr>
        <p:spPr>
          <a:xfrm>
            <a:off x="571500" y="4800600"/>
            <a:ext cx="8001000" cy="1219200"/>
          </a:xfrm>
        </p:spPr>
        <p:txBody>
          <a:bodyPr vert="horz" lIns="91440" tIns="45720" rIns="91440" bIns="45720" rtlCol="0">
            <a:normAutofit/>
          </a:bodyPr>
          <a:lstStyle>
            <a:lvl1pPr marL="0" indent="0" algn="ctr">
              <a:spcAft>
                <a:spcPts val="300"/>
              </a:spcAft>
              <a:buNone/>
              <a:defRPr sz="1800" kern="1200">
                <a:solidFill>
                  <a:schemeClr val="tx1"/>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US" smtClean="0"/>
              <a:t>Click to edit Master text styles</a:t>
            </a:r>
          </a:p>
        </p:txBody>
      </p:sp>
      <p:sp>
        <p:nvSpPr>
          <p:cNvPr id="5" name="Date Placeholder 4"/>
          <p:cNvSpPr>
            <a:spLocks noGrp="1"/>
          </p:cNvSpPr>
          <p:nvPr>
            <p:ph type="dt" sz="half" idx="10"/>
          </p:nvPr>
        </p:nvSpPr>
        <p:spPr/>
        <p:txBody>
          <a:bodyPr/>
          <a:lstStyle/>
          <a:p>
            <a:fld id="{69D837C5-D12C-2049-A27F-D91DBAD89059}" type="datetimeFigureOut">
              <a:rPr lang="en-US" smtClean="0"/>
              <a:t>3/15/2015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D13725-E0BC-3140-B1A9-89FCA4B4B4AF}" type="slidenum">
              <a:rPr lang="en-US" smtClean="0"/>
              <a:t>‹#›</a:t>
            </a:fld>
            <a:endParaRPr lang="en-US"/>
          </a:p>
        </p:txBody>
      </p:sp>
      <p:pic>
        <p:nvPicPr>
          <p:cNvPr id="8" name="Picture 7" descr="shortRule.png"/>
          <p:cNvPicPr>
            <a:picLocks noChangeAspect="1"/>
          </p:cNvPicPr>
          <p:nvPr/>
        </p:nvPicPr>
        <p:blipFill>
          <a:blip r:embed="rId3"/>
          <a:stretch>
            <a:fillRect/>
          </a:stretch>
        </p:blipFill>
        <p:spPr>
          <a:xfrm>
            <a:off x="3324225" y="4666129"/>
            <a:ext cx="2495550" cy="95250"/>
          </a:xfrm>
          <a:prstGeom prst="rect">
            <a:avLst/>
          </a:prstGeom>
          <a:effectLst>
            <a:outerShdw blurRad="25400" sx="101000" sy="101000" algn="ctr" rotWithShape="0">
              <a:prstClr val="black">
                <a:alpha val="40000"/>
              </a:prstClr>
            </a:outerShdw>
          </a:effectLst>
        </p:spPr>
      </p:pic>
      <p:sp>
        <p:nvSpPr>
          <p:cNvPr id="3" name="Picture Placeholder 2"/>
          <p:cNvSpPr>
            <a:spLocks noGrp="1"/>
          </p:cNvSpPr>
          <p:nvPr>
            <p:ph type="pic" idx="1"/>
          </p:nvPr>
        </p:nvSpPr>
        <p:spPr>
          <a:xfrm rot="21355093">
            <a:off x="2359666" y="458370"/>
            <a:ext cx="4424669" cy="3079124"/>
          </a:xfrm>
          <a:solidFill>
            <a:srgbClr val="FFFFFF">
              <a:shade val="85000"/>
            </a:srgbClr>
          </a:solidFill>
          <a:ln w="31750" cap="sq">
            <a:solidFill>
              <a:srgbClr val="FDFDFD"/>
            </a:solidFill>
            <a:miter lim="800000"/>
          </a:ln>
          <a:effectLst>
            <a:outerShdw blurRad="88900" dist="44450" dir="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picTx" preserve="1">
  <p:cSld name="2 Pictures above Caption">
    <p:spTree>
      <p:nvGrpSpPr>
        <p:cNvPr id="1" name=""/>
        <p:cNvGrpSpPr/>
        <p:nvPr/>
      </p:nvGrpSpPr>
      <p:grpSpPr>
        <a:xfrm>
          <a:off x="0" y="0"/>
          <a:ext cx="0" cy="0"/>
          <a:chOff x="0" y="0"/>
          <a:chExt cx="0" cy="0"/>
        </a:xfrm>
      </p:grpSpPr>
      <p:pic>
        <p:nvPicPr>
          <p:cNvPr id="12" name="Picture 11" descr="TitlePageOverlay.png"/>
          <p:cNvPicPr>
            <a:picLocks noChangeAspect="1"/>
          </p:cNvPicPr>
          <p:nvPr/>
        </p:nvPicPr>
        <p:blipFill>
          <a:blip r:embed="rId2"/>
          <a:stretch>
            <a:fillRect/>
          </a:stretch>
        </p:blipFill>
        <p:spPr>
          <a:xfrm>
            <a:off x="0" y="0"/>
            <a:ext cx="9144000" cy="6858000"/>
          </a:xfrm>
          <a:prstGeom prst="rect">
            <a:avLst/>
          </a:prstGeom>
        </p:spPr>
      </p:pic>
      <p:pic>
        <p:nvPicPr>
          <p:cNvPr id="11" name="Picture 10" descr="parAvion.png"/>
          <p:cNvPicPr>
            <a:picLocks noChangeAspect="1"/>
          </p:cNvPicPr>
          <p:nvPr/>
        </p:nvPicPr>
        <p:blipFill>
          <a:blip r:embed="rId3"/>
          <a:stretch>
            <a:fillRect/>
          </a:stretch>
        </p:blipFill>
        <p:spPr>
          <a:xfrm rot="308222">
            <a:off x="6835967" y="278688"/>
            <a:ext cx="1695954" cy="484558"/>
          </a:xfrm>
          <a:prstGeom prst="rect">
            <a:avLst/>
          </a:prstGeom>
        </p:spPr>
      </p:pic>
      <p:sp>
        <p:nvSpPr>
          <p:cNvPr id="2" name="Title 1"/>
          <p:cNvSpPr>
            <a:spLocks noGrp="1"/>
          </p:cNvSpPr>
          <p:nvPr>
            <p:ph type="title"/>
          </p:nvPr>
        </p:nvSpPr>
        <p:spPr>
          <a:xfrm>
            <a:off x="571500" y="2924825"/>
            <a:ext cx="8001000" cy="1709928"/>
          </a:xfrm>
        </p:spPr>
        <p:txBody>
          <a:bodyPr vert="horz" lIns="91440" tIns="45720" rIns="91440" bIns="45720" rtlCol="0" anchor="b">
            <a:noAutofit/>
          </a:bodyPr>
          <a:lstStyle>
            <a:lvl1pPr algn="ctr" defTabSz="914400" rtl="0" eaLnBrk="1" latinLnBrk="0" hangingPunct="1">
              <a:spcBef>
                <a:spcPct val="0"/>
              </a:spcBef>
              <a:buNone/>
              <a:defRPr sz="4000" b="0" kern="1200">
                <a:solidFill>
                  <a:schemeClr val="tx1"/>
                </a:solidFill>
                <a:latin typeface="+mj-lt"/>
                <a:ea typeface="+mj-ea"/>
                <a:cs typeface="+mj-cs"/>
              </a:defRPr>
            </a:lvl1pPr>
          </a:lstStyle>
          <a:p>
            <a:r>
              <a:rPr lang="en-US" smtClean="0"/>
              <a:t>Click to edit Master title style</a:t>
            </a:r>
            <a:endParaRPr/>
          </a:p>
        </p:txBody>
      </p:sp>
      <p:sp>
        <p:nvSpPr>
          <p:cNvPr id="4" name="Text Placeholder 3"/>
          <p:cNvSpPr>
            <a:spLocks noGrp="1"/>
          </p:cNvSpPr>
          <p:nvPr>
            <p:ph type="body" sz="half" idx="2"/>
          </p:nvPr>
        </p:nvSpPr>
        <p:spPr>
          <a:xfrm>
            <a:off x="571500" y="4800600"/>
            <a:ext cx="8001000" cy="1219200"/>
          </a:xfrm>
        </p:spPr>
        <p:txBody>
          <a:bodyPr vert="horz" lIns="91440" tIns="45720" rIns="91440" bIns="45720" rtlCol="0">
            <a:normAutofit/>
          </a:bodyPr>
          <a:lstStyle>
            <a:lvl1pPr marL="0" indent="0" algn="ctr">
              <a:spcAft>
                <a:spcPts val="300"/>
              </a:spcAft>
              <a:buNone/>
              <a:defRPr sz="1800" kern="1200">
                <a:solidFill>
                  <a:schemeClr val="tx1"/>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US" smtClean="0"/>
              <a:t>Click to edit Master text styles</a:t>
            </a:r>
          </a:p>
        </p:txBody>
      </p:sp>
      <p:sp>
        <p:nvSpPr>
          <p:cNvPr id="5" name="Date Placeholder 4"/>
          <p:cNvSpPr>
            <a:spLocks noGrp="1"/>
          </p:cNvSpPr>
          <p:nvPr>
            <p:ph type="dt" sz="half" idx="10"/>
          </p:nvPr>
        </p:nvSpPr>
        <p:spPr/>
        <p:txBody>
          <a:bodyPr/>
          <a:lstStyle/>
          <a:p>
            <a:fld id="{69D837C5-D12C-2049-A27F-D91DBAD89059}" type="datetimeFigureOut">
              <a:rPr lang="en-US" smtClean="0"/>
              <a:t>3/15/2015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D13725-E0BC-3140-B1A9-89FCA4B4B4AF}" type="slidenum">
              <a:rPr lang="en-US" smtClean="0"/>
              <a:t>‹#›</a:t>
            </a:fld>
            <a:endParaRPr lang="en-US"/>
          </a:p>
        </p:txBody>
      </p:sp>
      <p:pic>
        <p:nvPicPr>
          <p:cNvPr id="8" name="Picture 7" descr="shortRule.png"/>
          <p:cNvPicPr>
            <a:picLocks noChangeAspect="1"/>
          </p:cNvPicPr>
          <p:nvPr/>
        </p:nvPicPr>
        <p:blipFill>
          <a:blip r:embed="rId4"/>
          <a:stretch>
            <a:fillRect/>
          </a:stretch>
        </p:blipFill>
        <p:spPr>
          <a:xfrm>
            <a:off x="3324225" y="4666129"/>
            <a:ext cx="2495550" cy="95250"/>
          </a:xfrm>
          <a:prstGeom prst="rect">
            <a:avLst/>
          </a:prstGeom>
          <a:effectLst>
            <a:outerShdw blurRad="25400" sx="101000" sy="101000" algn="ctr" rotWithShape="0">
              <a:prstClr val="black">
                <a:alpha val="40000"/>
              </a:prstClr>
            </a:outerShdw>
          </a:effectLst>
        </p:spPr>
      </p:pic>
      <p:pic>
        <p:nvPicPr>
          <p:cNvPr id="13" name="Picture 12" descr="parAvion.png"/>
          <p:cNvPicPr>
            <a:picLocks noChangeAspect="1"/>
          </p:cNvPicPr>
          <p:nvPr/>
        </p:nvPicPr>
        <p:blipFill>
          <a:blip r:embed="rId3"/>
          <a:stretch>
            <a:fillRect/>
          </a:stretch>
        </p:blipFill>
        <p:spPr>
          <a:xfrm rot="20785255">
            <a:off x="2866028" y="3182426"/>
            <a:ext cx="1695954" cy="484558"/>
          </a:xfrm>
          <a:prstGeom prst="rect">
            <a:avLst/>
          </a:prstGeom>
        </p:spPr>
      </p:pic>
      <p:sp>
        <p:nvSpPr>
          <p:cNvPr id="10" name="Picture Placeholder 2"/>
          <p:cNvSpPr>
            <a:spLocks noGrp="1"/>
          </p:cNvSpPr>
          <p:nvPr>
            <p:ph type="pic" idx="13"/>
          </p:nvPr>
        </p:nvSpPr>
        <p:spPr>
          <a:xfrm rot="150321">
            <a:off x="4329929" y="546774"/>
            <a:ext cx="4163077" cy="2961146"/>
          </a:xfrm>
          <a:solidFill>
            <a:srgbClr val="FFFFFF">
              <a:shade val="85000"/>
            </a:srgbClr>
          </a:solidFill>
          <a:ln w="31750" cap="sq">
            <a:solidFill>
              <a:srgbClr val="FDFDFD"/>
            </a:solidFill>
            <a:miter lim="800000"/>
          </a:ln>
          <a:effectLst>
            <a:outerShdw blurRad="88900" dist="31750" dir="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3" name="Picture Placeholder 2"/>
          <p:cNvSpPr>
            <a:spLocks noGrp="1"/>
          </p:cNvSpPr>
          <p:nvPr>
            <p:ph type="pic" idx="1"/>
          </p:nvPr>
        </p:nvSpPr>
        <p:spPr>
          <a:xfrm rot="21380673">
            <a:off x="699762" y="451178"/>
            <a:ext cx="4163077" cy="2961146"/>
          </a:xfrm>
          <a:solidFill>
            <a:srgbClr val="FFFFFF">
              <a:shade val="85000"/>
            </a:srgbClr>
          </a:solidFill>
          <a:ln w="31750" cap="sq">
            <a:solidFill>
              <a:srgbClr val="FDFDFD"/>
            </a:solidFill>
            <a:miter lim="800000"/>
          </a:ln>
          <a:effectLst>
            <a:outerShdw blurRad="88900" dist="44450" dir="900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3 Pictures with Caption">
    <p:spTree>
      <p:nvGrpSpPr>
        <p:cNvPr id="1" name=""/>
        <p:cNvGrpSpPr/>
        <p:nvPr/>
      </p:nvGrpSpPr>
      <p:grpSpPr>
        <a:xfrm>
          <a:off x="0" y="0"/>
          <a:ext cx="0" cy="0"/>
          <a:chOff x="0" y="0"/>
          <a:chExt cx="0" cy="0"/>
        </a:xfrm>
      </p:grpSpPr>
      <p:pic>
        <p:nvPicPr>
          <p:cNvPr id="12" name="Picture 11" descr="TitlePageOverlay.png"/>
          <p:cNvPicPr>
            <a:picLocks noChangeAspect="1"/>
          </p:cNvPicPr>
          <p:nvPr/>
        </p:nvPicPr>
        <p:blipFill>
          <a:blip r:embed="rId2"/>
          <a:stretch>
            <a:fillRect/>
          </a:stretch>
        </p:blipFill>
        <p:spPr>
          <a:xfrm>
            <a:off x="0" y="0"/>
            <a:ext cx="9144000" cy="6858000"/>
          </a:xfrm>
          <a:prstGeom prst="rect">
            <a:avLst/>
          </a:prstGeom>
        </p:spPr>
      </p:pic>
      <p:sp>
        <p:nvSpPr>
          <p:cNvPr id="4" name="Text Placeholder 3"/>
          <p:cNvSpPr>
            <a:spLocks noGrp="1"/>
          </p:cNvSpPr>
          <p:nvPr>
            <p:ph type="body" sz="half" idx="2"/>
          </p:nvPr>
        </p:nvSpPr>
        <p:spPr>
          <a:xfrm>
            <a:off x="4983480" y="4800600"/>
            <a:ext cx="3246120" cy="1188720"/>
          </a:xfrm>
        </p:spPr>
        <p:txBody>
          <a:bodyPr vert="horz" lIns="91440" tIns="45720" rIns="91440" bIns="45720" rtlCol="0" anchor="t" anchorCtr="0">
            <a:normAutofit/>
          </a:bodyPr>
          <a:lstStyle>
            <a:lvl1pPr marL="0" indent="0" algn="ctr">
              <a:spcAft>
                <a:spcPts val="300"/>
              </a:spcAft>
              <a:buNone/>
              <a:defRPr sz="2000">
                <a:solidFill>
                  <a:schemeClr val="tx1"/>
                </a:solidFill>
                <a:latin typeface="Mistral" pitchFamily="66" charset="0"/>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US" smtClean="0"/>
              <a:t>Click to edit Master text styles</a:t>
            </a:r>
          </a:p>
        </p:txBody>
      </p:sp>
      <p:sp>
        <p:nvSpPr>
          <p:cNvPr id="5" name="Date Placeholder 4"/>
          <p:cNvSpPr>
            <a:spLocks noGrp="1"/>
          </p:cNvSpPr>
          <p:nvPr>
            <p:ph type="dt" sz="half" idx="10"/>
          </p:nvPr>
        </p:nvSpPr>
        <p:spPr/>
        <p:txBody>
          <a:bodyPr/>
          <a:lstStyle/>
          <a:p>
            <a:fld id="{69D837C5-D12C-2049-A27F-D91DBAD89059}" type="datetimeFigureOut">
              <a:rPr lang="en-US" smtClean="0"/>
              <a:t>3/15/2015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D13725-E0BC-3140-B1A9-89FCA4B4B4AF}" type="slidenum">
              <a:rPr lang="en-US" smtClean="0"/>
              <a:t>‹#›</a:t>
            </a:fld>
            <a:endParaRPr lang="en-US"/>
          </a:p>
        </p:txBody>
      </p:sp>
      <p:sp>
        <p:nvSpPr>
          <p:cNvPr id="10" name="Picture Placeholder 2"/>
          <p:cNvSpPr>
            <a:spLocks noGrp="1"/>
          </p:cNvSpPr>
          <p:nvPr>
            <p:ph type="pic" idx="13"/>
          </p:nvPr>
        </p:nvSpPr>
        <p:spPr>
          <a:xfrm rot="253865">
            <a:off x="4415567" y="369110"/>
            <a:ext cx="3794703" cy="2729767"/>
          </a:xfrm>
          <a:solidFill>
            <a:srgbClr val="FFFFFF">
              <a:shade val="85000"/>
            </a:srgbClr>
          </a:solidFill>
          <a:ln w="31750" cap="sq">
            <a:solidFill>
              <a:srgbClr val="FDFDFD"/>
            </a:solidFill>
            <a:miter lim="800000"/>
          </a:ln>
          <a:effectLst>
            <a:outerShdw blurRad="88900" dist="44450" dir="60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3" name="Picture Placeholder 2"/>
          <p:cNvSpPr>
            <a:spLocks noGrp="1"/>
          </p:cNvSpPr>
          <p:nvPr>
            <p:ph type="pic" idx="1"/>
          </p:nvPr>
        </p:nvSpPr>
        <p:spPr>
          <a:xfrm rot="20973137">
            <a:off x="530124" y="631160"/>
            <a:ext cx="3837559" cy="2604282"/>
          </a:xfrm>
          <a:solidFill>
            <a:srgbClr val="FFFFFF">
              <a:shade val="85000"/>
            </a:srgbClr>
          </a:solidFill>
          <a:ln w="31750" cap="sq">
            <a:solidFill>
              <a:srgbClr val="FDFDFD"/>
            </a:solidFill>
            <a:miter lim="800000"/>
          </a:ln>
          <a:effectLst>
            <a:outerShdw blurRad="88900" dist="44450" dir="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4" name="Picture Placeholder 2"/>
          <p:cNvSpPr>
            <a:spLocks noGrp="1"/>
          </p:cNvSpPr>
          <p:nvPr>
            <p:ph type="pic" idx="14"/>
          </p:nvPr>
        </p:nvSpPr>
        <p:spPr>
          <a:xfrm rot="470783">
            <a:off x="708565" y="3070624"/>
            <a:ext cx="3918749" cy="2827517"/>
          </a:xfrm>
          <a:solidFill>
            <a:srgbClr val="FFFFFF">
              <a:shade val="85000"/>
            </a:srgbClr>
          </a:solidFill>
          <a:ln w="31750" cap="sq">
            <a:solidFill>
              <a:srgbClr val="FDFDFD"/>
            </a:solidFill>
            <a:miter lim="800000"/>
          </a:ln>
          <a:effectLst>
            <a:outerShdw blurRad="88900" dist="44450" dir="114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1" name="Title 1"/>
          <p:cNvSpPr>
            <a:spLocks noGrp="1"/>
          </p:cNvSpPr>
          <p:nvPr>
            <p:ph type="title"/>
          </p:nvPr>
        </p:nvSpPr>
        <p:spPr>
          <a:xfrm rot="21240000">
            <a:off x="4717562" y="3396154"/>
            <a:ext cx="3474720" cy="1097280"/>
          </a:xfrm>
        </p:spPr>
        <p:txBody>
          <a:bodyPr vert="horz" lIns="91440" tIns="45720" rIns="91440" bIns="45720" rtlCol="0">
            <a:normAutofit/>
          </a:bodyPr>
          <a:lstStyle>
            <a:lvl1pPr algn="ctr" defTabSz="914400" rtl="0" eaLnBrk="1" latinLnBrk="0" hangingPunct="1">
              <a:spcBef>
                <a:spcPct val="0"/>
              </a:spcBef>
              <a:spcAft>
                <a:spcPts val="300"/>
              </a:spcAft>
              <a:buNone/>
              <a:defRPr sz="2800" kern="1200">
                <a:solidFill>
                  <a:schemeClr val="tx1"/>
                </a:solidFill>
                <a:latin typeface="Mistral" pitchFamily="66" charset="0"/>
                <a:ea typeface="+mn-ea"/>
                <a:cs typeface="+mn-cs"/>
              </a:defRPr>
            </a:lvl1pPr>
          </a:lstStyle>
          <a:p>
            <a:pPr marL="0" lvl="0" indent="0" algn="ctr" defTabSz="914400" rtl="0" eaLnBrk="1" latinLnBrk="0" hangingPunct="1">
              <a:spcBef>
                <a:spcPts val="0"/>
              </a:spcBef>
              <a:spcAft>
                <a:spcPts val="1800"/>
              </a:spcAft>
              <a:buFont typeface="Wingdings 2" pitchFamily="18" charset="2"/>
              <a:buNone/>
            </a:pPr>
            <a:r>
              <a:rPr lang="en-US" smtClean="0"/>
              <a:t>Click to edit Master title style</a:t>
            </a:r>
            <a:endParaRPr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4 Pictures with Caption">
    <p:spTree>
      <p:nvGrpSpPr>
        <p:cNvPr id="1" name=""/>
        <p:cNvGrpSpPr/>
        <p:nvPr/>
      </p:nvGrpSpPr>
      <p:grpSpPr>
        <a:xfrm>
          <a:off x="0" y="0"/>
          <a:ext cx="0" cy="0"/>
          <a:chOff x="0" y="0"/>
          <a:chExt cx="0" cy="0"/>
        </a:xfrm>
      </p:grpSpPr>
      <p:pic>
        <p:nvPicPr>
          <p:cNvPr id="12" name="Picture 11" descr="TitlePageOverlay.png"/>
          <p:cNvPicPr>
            <a:picLocks noChangeAspect="1"/>
          </p:cNvPicPr>
          <p:nvPr/>
        </p:nvPicPr>
        <p:blipFill>
          <a:blip r:embed="rId2"/>
          <a:stretch>
            <a:fillRect/>
          </a:stretch>
        </p:blipFill>
        <p:spPr>
          <a:xfrm>
            <a:off x="0" y="0"/>
            <a:ext cx="9144000" cy="6858000"/>
          </a:xfrm>
          <a:prstGeom prst="rect">
            <a:avLst/>
          </a:prstGeom>
        </p:spPr>
      </p:pic>
      <p:sp>
        <p:nvSpPr>
          <p:cNvPr id="4" name="Text Placeholder 3"/>
          <p:cNvSpPr>
            <a:spLocks noGrp="1"/>
          </p:cNvSpPr>
          <p:nvPr>
            <p:ph type="body" sz="half" idx="2"/>
          </p:nvPr>
        </p:nvSpPr>
        <p:spPr>
          <a:xfrm>
            <a:off x="762000" y="4876800"/>
            <a:ext cx="3048000" cy="1188720"/>
          </a:xfrm>
        </p:spPr>
        <p:txBody>
          <a:bodyPr vert="horz" lIns="91440" tIns="45720" rIns="91440" bIns="45720" rtlCol="0">
            <a:normAutofit/>
          </a:bodyPr>
          <a:lstStyle>
            <a:lvl1pPr marL="0" indent="0" algn="ctr">
              <a:spcAft>
                <a:spcPts val="300"/>
              </a:spcAft>
              <a:buNone/>
              <a:defRPr sz="2000" kern="1200">
                <a:solidFill>
                  <a:schemeClr val="tx1"/>
                </a:solidFill>
                <a:latin typeface="Mistral" pitchFamily="66" charset="0"/>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US" smtClean="0"/>
              <a:t>Click to edit Master text styles</a:t>
            </a:r>
          </a:p>
        </p:txBody>
      </p:sp>
      <p:sp>
        <p:nvSpPr>
          <p:cNvPr id="5" name="Date Placeholder 4"/>
          <p:cNvSpPr>
            <a:spLocks noGrp="1"/>
          </p:cNvSpPr>
          <p:nvPr>
            <p:ph type="dt" sz="half" idx="10"/>
          </p:nvPr>
        </p:nvSpPr>
        <p:spPr/>
        <p:txBody>
          <a:bodyPr/>
          <a:lstStyle/>
          <a:p>
            <a:fld id="{69D837C5-D12C-2049-A27F-D91DBAD89059}" type="datetimeFigureOut">
              <a:rPr lang="en-US" smtClean="0"/>
              <a:t>3/15/2015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D13725-E0BC-3140-B1A9-89FCA4B4B4AF}" type="slidenum">
              <a:rPr lang="en-US" smtClean="0"/>
              <a:t>‹#›</a:t>
            </a:fld>
            <a:endParaRPr lang="en-US"/>
          </a:p>
        </p:txBody>
      </p:sp>
      <p:pic>
        <p:nvPicPr>
          <p:cNvPr id="15" name="Picture 14" descr="parAvion.png"/>
          <p:cNvPicPr>
            <a:picLocks noChangeAspect="1"/>
          </p:cNvPicPr>
          <p:nvPr/>
        </p:nvPicPr>
        <p:blipFill>
          <a:blip r:embed="rId3"/>
          <a:stretch>
            <a:fillRect/>
          </a:stretch>
        </p:blipFill>
        <p:spPr>
          <a:xfrm rot="308222">
            <a:off x="7428515" y="2619243"/>
            <a:ext cx="1580737" cy="451639"/>
          </a:xfrm>
          <a:prstGeom prst="rect">
            <a:avLst/>
          </a:prstGeom>
        </p:spPr>
      </p:pic>
      <p:pic>
        <p:nvPicPr>
          <p:cNvPr id="11" name="Picture 10" descr="pictureStamp-Frame.png"/>
          <p:cNvPicPr>
            <a:picLocks noChangeAspect="1"/>
          </p:cNvPicPr>
          <p:nvPr/>
        </p:nvPicPr>
        <p:blipFill>
          <a:blip r:embed="rId4"/>
          <a:stretch>
            <a:fillRect/>
          </a:stretch>
        </p:blipFill>
        <p:spPr>
          <a:xfrm rot="322260">
            <a:off x="6339646" y="604321"/>
            <a:ext cx="1610332" cy="2025115"/>
          </a:xfrm>
          <a:prstGeom prst="rect">
            <a:avLst/>
          </a:prstGeom>
        </p:spPr>
      </p:pic>
      <p:pic>
        <p:nvPicPr>
          <p:cNvPr id="13" name="Picture 12" descr="pictureStamp-Frame.png"/>
          <p:cNvPicPr>
            <a:picLocks noChangeAspect="1"/>
          </p:cNvPicPr>
          <p:nvPr/>
        </p:nvPicPr>
        <p:blipFill>
          <a:blip r:embed="rId4"/>
          <a:stretch>
            <a:fillRect/>
          </a:stretch>
        </p:blipFill>
        <p:spPr>
          <a:xfrm rot="322260">
            <a:off x="4891846" y="985321"/>
            <a:ext cx="1610332" cy="2025115"/>
          </a:xfrm>
          <a:prstGeom prst="rect">
            <a:avLst/>
          </a:prstGeom>
        </p:spPr>
      </p:pic>
      <p:sp>
        <p:nvSpPr>
          <p:cNvPr id="16" name="Picture Placeholder 2"/>
          <p:cNvSpPr>
            <a:spLocks noGrp="1"/>
          </p:cNvSpPr>
          <p:nvPr>
            <p:ph type="pic" idx="14"/>
          </p:nvPr>
        </p:nvSpPr>
        <p:spPr>
          <a:xfrm rot="247118">
            <a:off x="5075220" y="1165774"/>
            <a:ext cx="1243584" cy="1664208"/>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7" name="Picture Placeholder 2"/>
          <p:cNvSpPr>
            <a:spLocks noGrp="1"/>
          </p:cNvSpPr>
          <p:nvPr>
            <p:ph type="pic" idx="15"/>
          </p:nvPr>
        </p:nvSpPr>
        <p:spPr>
          <a:xfrm rot="271248">
            <a:off x="6523020" y="784774"/>
            <a:ext cx="1243584" cy="1664208"/>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0" name="Picture Placeholder 2"/>
          <p:cNvSpPr>
            <a:spLocks noGrp="1"/>
          </p:cNvSpPr>
          <p:nvPr>
            <p:ph type="pic" idx="13"/>
          </p:nvPr>
        </p:nvSpPr>
        <p:spPr>
          <a:xfrm rot="253865">
            <a:off x="4519045" y="2873698"/>
            <a:ext cx="3931920" cy="2834640"/>
          </a:xfrm>
          <a:solidFill>
            <a:srgbClr val="FFFFFF">
              <a:shade val="85000"/>
            </a:srgbClr>
          </a:solidFill>
          <a:ln w="31750" cap="sq">
            <a:solidFill>
              <a:srgbClr val="FDFDFD"/>
            </a:solidFill>
            <a:miter lim="800000"/>
          </a:ln>
          <a:effectLst>
            <a:outerShdw blurRad="88900" dist="44450" dir="6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3" name="Picture Placeholder 2"/>
          <p:cNvSpPr>
            <a:spLocks noGrp="1"/>
          </p:cNvSpPr>
          <p:nvPr>
            <p:ph type="pic" idx="1"/>
          </p:nvPr>
        </p:nvSpPr>
        <p:spPr>
          <a:xfrm rot="21193488">
            <a:off x="610678" y="450635"/>
            <a:ext cx="3931920" cy="2834640"/>
          </a:xfrm>
          <a:solidFill>
            <a:srgbClr val="FFFFFF">
              <a:shade val="85000"/>
            </a:srgbClr>
          </a:solidFill>
          <a:ln w="31750" cap="sq">
            <a:solidFill>
              <a:srgbClr val="FDFDFD"/>
            </a:solidFill>
            <a:miter lim="800000"/>
          </a:ln>
          <a:effectLst>
            <a:outerShdw blurRad="88900" dist="44450" dir="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4" name="Title 1"/>
          <p:cNvSpPr>
            <a:spLocks noGrp="1"/>
          </p:cNvSpPr>
          <p:nvPr>
            <p:ph type="title"/>
          </p:nvPr>
        </p:nvSpPr>
        <p:spPr>
          <a:xfrm rot="21240000">
            <a:off x="455724" y="3551615"/>
            <a:ext cx="3474720" cy="1097280"/>
          </a:xfrm>
        </p:spPr>
        <p:txBody>
          <a:bodyPr vert="horz" lIns="91440" tIns="45720" rIns="91440" bIns="45720" rtlCol="0">
            <a:normAutofit/>
          </a:bodyPr>
          <a:lstStyle>
            <a:lvl1pPr algn="ctr" defTabSz="914400" rtl="0" eaLnBrk="1" latinLnBrk="0" hangingPunct="1">
              <a:spcBef>
                <a:spcPct val="0"/>
              </a:spcBef>
              <a:spcAft>
                <a:spcPts val="300"/>
              </a:spcAft>
              <a:buNone/>
              <a:defRPr sz="2800" kern="1200">
                <a:solidFill>
                  <a:schemeClr val="tx1"/>
                </a:solidFill>
                <a:latin typeface="Mistral" pitchFamily="66" charset="0"/>
                <a:ea typeface="+mn-ea"/>
                <a:cs typeface="+mn-cs"/>
              </a:defRPr>
            </a:lvl1pPr>
          </a:lstStyle>
          <a:p>
            <a:pPr marL="0" lvl="0" indent="0" algn="ctr" defTabSz="914400" rtl="0" eaLnBrk="1" latinLnBrk="0" hangingPunct="1">
              <a:spcBef>
                <a:spcPts val="0"/>
              </a:spcBef>
              <a:spcAft>
                <a:spcPts val="1800"/>
              </a:spcAft>
              <a:buFont typeface="Wingdings 2" pitchFamily="18" charset="2"/>
              <a:buNone/>
            </a:pPr>
            <a:r>
              <a:rPr lang="en-US" smtClean="0"/>
              <a:t>Click to edit Master title style</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2286000" indent="-457200">
              <a:defRPr/>
            </a:lvl6pPr>
            <a:lvl7pPr marL="2286000" indent="-457200">
              <a:defRPr/>
            </a:lvl7pPr>
            <a:lvl8pPr marL="2286000" indent="-457200">
              <a:defRPr/>
            </a:lvl8pPr>
            <a:lvl9pPr marL="2286000" indent="-457200">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69D837C5-D12C-2049-A27F-D91DBAD89059}" type="datetimeFigureOut">
              <a:rPr lang="en-US" smtClean="0"/>
              <a:t>3/15/2015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D13725-E0BC-3140-B1A9-89FCA4B4B4AF}" type="slidenum">
              <a:rPr lang="en-US" smtClean="0"/>
              <a:t>‹#›</a:t>
            </a:fld>
            <a:endParaRPr lang="en-US"/>
          </a:p>
        </p:txBody>
      </p:sp>
      <p:pic>
        <p:nvPicPr>
          <p:cNvPr id="7" name="Picture 6" descr="standardRule.png"/>
          <p:cNvPicPr>
            <a:picLocks noChangeAspect="1"/>
          </p:cNvPicPr>
          <p:nvPr/>
        </p:nvPicPr>
        <p:blipFill>
          <a:blip r:embed="rId2"/>
          <a:stretch>
            <a:fillRect/>
          </a:stretch>
        </p:blipFill>
        <p:spPr>
          <a:xfrm>
            <a:off x="2705100" y="15240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634" y="577849"/>
            <a:ext cx="1882589" cy="5461001"/>
          </a:xfrm>
        </p:spPr>
        <p:txBody>
          <a:bodyPr vert="eaVert"/>
          <a:lstStyle>
            <a:lvl1pPr>
              <a:defRPr sz="4400"/>
            </a:lvl1pPr>
          </a:lstStyle>
          <a:p>
            <a:r>
              <a:rPr lang="en-US" smtClean="0"/>
              <a:t>Click to edit Master title style</a:t>
            </a:r>
            <a:endParaRPr/>
          </a:p>
        </p:txBody>
      </p:sp>
      <p:sp>
        <p:nvSpPr>
          <p:cNvPr id="3" name="Vertical Text Placeholder 2"/>
          <p:cNvSpPr>
            <a:spLocks noGrp="1"/>
          </p:cNvSpPr>
          <p:nvPr>
            <p:ph type="body" orient="vert" idx="1"/>
          </p:nvPr>
        </p:nvSpPr>
        <p:spPr>
          <a:xfrm>
            <a:off x="578224" y="577849"/>
            <a:ext cx="5768788" cy="5461001"/>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69D837C5-D12C-2049-A27F-D91DBAD89059}" type="datetimeFigureOut">
              <a:rPr lang="en-US" smtClean="0"/>
              <a:t>3/15/2015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D13725-E0BC-3140-B1A9-89FCA4B4B4AF}" type="slidenum">
              <a:rPr lang="en-US" smtClean="0"/>
              <a:t>‹#›</a:t>
            </a:fld>
            <a:endParaRPr lang="en-US"/>
          </a:p>
        </p:txBody>
      </p:sp>
      <p:pic>
        <p:nvPicPr>
          <p:cNvPr id="7" name="Picture 6" descr="verticalRule.png"/>
          <p:cNvPicPr>
            <a:picLocks noChangeAspect="1"/>
          </p:cNvPicPr>
          <p:nvPr/>
        </p:nvPicPr>
        <p:blipFill>
          <a:blip r:embed="rId2"/>
          <a:stretch>
            <a:fillRect/>
          </a:stretch>
        </p:blipFill>
        <p:spPr>
          <a:xfrm>
            <a:off x="6512859" y="1562100"/>
            <a:ext cx="152400" cy="37338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TextPageOverlay.png"/>
          <p:cNvPicPr>
            <a:picLocks noChangeAspect="1"/>
          </p:cNvPicPr>
          <p:nvPr/>
        </p:nvPicPr>
        <p:blipFill>
          <a:blip r:embed="rId18"/>
          <a:stretch>
            <a:fillRect/>
          </a:stretch>
        </p:blipFill>
        <p:spPr>
          <a:xfrm>
            <a:off x="0" y="0"/>
            <a:ext cx="9144000" cy="6858000"/>
          </a:xfrm>
          <a:prstGeom prst="rect">
            <a:avLst/>
          </a:prstGeom>
        </p:spPr>
      </p:pic>
      <p:sp>
        <p:nvSpPr>
          <p:cNvPr id="5" name="Footer Placeholder 4"/>
          <p:cNvSpPr>
            <a:spLocks noGrp="1"/>
          </p:cNvSpPr>
          <p:nvPr>
            <p:ph type="ftr" sz="quarter" idx="3"/>
          </p:nvPr>
        </p:nvSpPr>
        <p:spPr>
          <a:xfrm>
            <a:off x="571500" y="6158753"/>
            <a:ext cx="3200400" cy="365125"/>
          </a:xfrm>
          <a:prstGeom prst="rect">
            <a:avLst/>
          </a:prstGeom>
        </p:spPr>
        <p:txBody>
          <a:bodyPr vert="horz" lIns="91440" tIns="45720" rIns="91440" bIns="45720" rtlCol="0" anchor="ctr"/>
          <a:lstStyle>
            <a:lvl1pPr algn="l">
              <a:defRPr sz="1200">
                <a:solidFill>
                  <a:schemeClr val="bg2"/>
                </a:solidFill>
              </a:defRPr>
            </a:lvl1pPr>
          </a:lstStyle>
          <a:p>
            <a:endParaRPr lang="en-US"/>
          </a:p>
        </p:txBody>
      </p:sp>
      <p:sp>
        <p:nvSpPr>
          <p:cNvPr id="2" name="Title Placeholder 1"/>
          <p:cNvSpPr>
            <a:spLocks noGrp="1"/>
          </p:cNvSpPr>
          <p:nvPr>
            <p:ph type="title"/>
          </p:nvPr>
        </p:nvSpPr>
        <p:spPr>
          <a:xfrm>
            <a:off x="571500" y="274638"/>
            <a:ext cx="8001000" cy="1143000"/>
          </a:xfrm>
          <a:prstGeom prst="rect">
            <a:avLst/>
          </a:prstGeom>
        </p:spPr>
        <p:txBody>
          <a:bodyPr vert="horz" lIns="91440" tIns="45720" rIns="91440" bIns="45720" rtlCol="0" anchor="ctr">
            <a:noAutofit/>
          </a:bodyPr>
          <a:lstStyle/>
          <a:p>
            <a:r>
              <a:rPr lang="en-US" smtClean="0"/>
              <a:t>Click to edit Master title style</a:t>
            </a:r>
            <a:endParaRPr/>
          </a:p>
        </p:txBody>
      </p:sp>
      <p:sp>
        <p:nvSpPr>
          <p:cNvPr id="3" name="Text Placeholder 2"/>
          <p:cNvSpPr>
            <a:spLocks noGrp="1"/>
          </p:cNvSpPr>
          <p:nvPr>
            <p:ph type="body" idx="1"/>
          </p:nvPr>
        </p:nvSpPr>
        <p:spPr>
          <a:xfrm>
            <a:off x="571500" y="1905000"/>
            <a:ext cx="80010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5372100" y="6158753"/>
            <a:ext cx="3200400" cy="365125"/>
          </a:xfrm>
          <a:prstGeom prst="rect">
            <a:avLst/>
          </a:prstGeom>
        </p:spPr>
        <p:txBody>
          <a:bodyPr vert="horz" lIns="91440" tIns="45720" rIns="91440" bIns="45720" rtlCol="0" anchor="ctr"/>
          <a:lstStyle>
            <a:lvl1pPr algn="r">
              <a:defRPr sz="1200">
                <a:solidFill>
                  <a:schemeClr val="bg2"/>
                </a:solidFill>
              </a:defRPr>
            </a:lvl1pPr>
          </a:lstStyle>
          <a:p>
            <a:fld id="{69D837C5-D12C-2049-A27F-D91DBAD89059}" type="datetimeFigureOut">
              <a:rPr lang="en-US" smtClean="0"/>
              <a:t>3/15/2015</a:t>
            </a:fld>
            <a:endParaRPr lang="en-US"/>
          </a:p>
        </p:txBody>
      </p:sp>
      <p:sp>
        <p:nvSpPr>
          <p:cNvPr id="6" name="Slide Number Placeholder 5"/>
          <p:cNvSpPr>
            <a:spLocks noGrp="1"/>
          </p:cNvSpPr>
          <p:nvPr>
            <p:ph type="sldNum" sz="quarter" idx="4"/>
          </p:nvPr>
        </p:nvSpPr>
        <p:spPr>
          <a:xfrm>
            <a:off x="4046220" y="6158753"/>
            <a:ext cx="1051560" cy="365125"/>
          </a:xfrm>
          <a:prstGeom prst="rect">
            <a:avLst/>
          </a:prstGeom>
        </p:spPr>
        <p:txBody>
          <a:bodyPr vert="horz" lIns="91440" tIns="45720" rIns="91440" bIns="45720" rtlCol="0" anchor="ctr"/>
          <a:lstStyle>
            <a:lvl1pPr algn="ctr">
              <a:defRPr sz="1200">
                <a:solidFill>
                  <a:schemeClr val="bg2"/>
                </a:solidFill>
              </a:defRPr>
            </a:lvl1pPr>
          </a:lstStyle>
          <a:p>
            <a:fld id="{18D13725-E0BC-3140-B1A9-89FCA4B4B4A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ctr" defTabSz="914400" rtl="0" eaLnBrk="1" latinLnBrk="0" hangingPunct="1">
        <a:spcBef>
          <a:spcPct val="0"/>
        </a:spcBef>
        <a:buNone/>
        <a:defRPr sz="5400" kern="1200">
          <a:solidFill>
            <a:schemeClr val="tx1"/>
          </a:solidFill>
          <a:latin typeface="+mj-lt"/>
          <a:ea typeface="+mj-ea"/>
          <a:cs typeface="+mj-cs"/>
        </a:defRPr>
      </a:lvl1pPr>
    </p:titleStyle>
    <p:bodyStyle>
      <a:lvl1pPr marL="457200" indent="-457200" algn="l" defTabSz="914400" rtl="0" eaLnBrk="1" latinLnBrk="0" hangingPunct="1">
        <a:spcBef>
          <a:spcPts val="0"/>
        </a:spcBef>
        <a:spcAft>
          <a:spcPts val="2000"/>
        </a:spcAft>
        <a:buFont typeface="Wingdings 2" pitchFamily="18" charset="2"/>
        <a:buChar char=""/>
        <a:defRPr sz="2400" kern="1200">
          <a:solidFill>
            <a:schemeClr val="tx1"/>
          </a:solidFill>
          <a:latin typeface="+mn-lt"/>
          <a:ea typeface="+mn-ea"/>
          <a:cs typeface="+mn-cs"/>
        </a:defRPr>
      </a:lvl1pPr>
      <a:lvl2pPr marL="914400" indent="-457200" algn="l" defTabSz="914400" rtl="0" eaLnBrk="1" latinLnBrk="0" hangingPunct="1">
        <a:spcBef>
          <a:spcPts val="0"/>
        </a:spcBef>
        <a:spcAft>
          <a:spcPts val="1000"/>
        </a:spcAft>
        <a:buClr>
          <a:schemeClr val="bg2"/>
        </a:buClr>
        <a:buFont typeface="Wingdings 2" pitchFamily="18" charset="2"/>
        <a:buChar char=""/>
        <a:defRPr sz="2200" kern="1200">
          <a:solidFill>
            <a:schemeClr val="tx1"/>
          </a:solidFill>
          <a:latin typeface="+mn-lt"/>
          <a:ea typeface="+mn-ea"/>
          <a:cs typeface="+mn-cs"/>
        </a:defRPr>
      </a:lvl2pPr>
      <a:lvl3pPr marL="1371600" indent="-457200" algn="l" defTabSz="914400" rtl="0" eaLnBrk="1" latinLnBrk="0" hangingPunct="1">
        <a:spcBef>
          <a:spcPts val="0"/>
        </a:spcBef>
        <a:spcAft>
          <a:spcPts val="1000"/>
        </a:spcAft>
        <a:buFont typeface="Wingdings 2" pitchFamily="18" charset="2"/>
        <a:buChar char=""/>
        <a:defRPr sz="2000" kern="1200">
          <a:solidFill>
            <a:schemeClr val="tx1"/>
          </a:solidFill>
          <a:latin typeface="+mn-lt"/>
          <a:ea typeface="+mn-ea"/>
          <a:cs typeface="+mn-cs"/>
        </a:defRPr>
      </a:lvl3pPr>
      <a:lvl4pPr marL="1828800" indent="-457200" algn="l" defTabSz="914400" rtl="0" eaLnBrk="1" latinLnBrk="0" hangingPunct="1">
        <a:spcBef>
          <a:spcPts val="0"/>
        </a:spcBef>
        <a:spcAft>
          <a:spcPts val="1000"/>
        </a:spcAft>
        <a:buClr>
          <a:schemeClr val="bg2"/>
        </a:buClr>
        <a:buFont typeface="Wingdings 2" pitchFamily="18" charset="2"/>
        <a:buChar char=""/>
        <a:defRPr sz="1800" kern="1200">
          <a:solidFill>
            <a:schemeClr val="tx1"/>
          </a:solidFill>
          <a:latin typeface="+mn-lt"/>
          <a:ea typeface="+mn-ea"/>
          <a:cs typeface="+mn-cs"/>
        </a:defRPr>
      </a:lvl4pPr>
      <a:lvl5pPr marL="2286000" indent="-457200" algn="l" defTabSz="914400" rtl="0" eaLnBrk="1" latinLnBrk="0" hangingPunct="1">
        <a:spcBef>
          <a:spcPts val="0"/>
        </a:spcBef>
        <a:spcAft>
          <a:spcPts val="1000"/>
        </a:spcAft>
        <a:buFont typeface="Wingdings 2" pitchFamily="18" charset="2"/>
        <a:buChar char=""/>
        <a:defRPr sz="1800" kern="1200">
          <a:solidFill>
            <a:schemeClr val="tx1"/>
          </a:solidFill>
          <a:latin typeface="+mn-lt"/>
          <a:ea typeface="+mn-ea"/>
          <a:cs typeface="+mn-cs"/>
        </a:defRPr>
      </a:lvl5pPr>
      <a:lvl6pPr marL="2743200" indent="-461963" algn="l" defTabSz="914400" rtl="0" eaLnBrk="1" latinLnBrk="0" hangingPunct="1">
        <a:spcBef>
          <a:spcPts val="0"/>
        </a:spcBef>
        <a:spcAft>
          <a:spcPts val="600"/>
        </a:spcAft>
        <a:buClr>
          <a:schemeClr val="bg2"/>
        </a:buClr>
        <a:buFont typeface="Wingdings 2" pitchFamily="18" charset="2"/>
        <a:buChar char="ò"/>
        <a:defRPr lang="en-US" sz="1800" kern="1200" dirty="0" smtClean="0">
          <a:solidFill>
            <a:schemeClr val="tx1"/>
          </a:solidFill>
          <a:latin typeface="+mn-lt"/>
          <a:ea typeface="+mn-ea"/>
          <a:cs typeface="+mn-cs"/>
        </a:defRPr>
      </a:lvl6pPr>
      <a:lvl7pPr marL="3205163" indent="-461963" algn="l" defTabSz="914400" rtl="0" eaLnBrk="1" latinLnBrk="0" hangingPunct="1">
        <a:spcBef>
          <a:spcPts val="0"/>
        </a:spcBef>
        <a:spcAft>
          <a:spcPts val="600"/>
        </a:spcAft>
        <a:buFont typeface="Wingdings 2" pitchFamily="18" charset="2"/>
        <a:buChar char="ò"/>
        <a:defRPr lang="en-US" sz="1800" kern="1200" dirty="0" smtClean="0">
          <a:solidFill>
            <a:schemeClr val="tx1"/>
          </a:solidFill>
          <a:latin typeface="+mn-lt"/>
          <a:ea typeface="+mn-ea"/>
          <a:cs typeface="+mn-cs"/>
        </a:defRPr>
      </a:lvl7pPr>
      <a:lvl8pPr marL="3657600" indent="-461963" algn="l" defTabSz="914400" rtl="0" eaLnBrk="1" latinLnBrk="0" hangingPunct="1">
        <a:spcBef>
          <a:spcPts val="0"/>
        </a:spcBef>
        <a:spcAft>
          <a:spcPts val="600"/>
        </a:spcAft>
        <a:buClr>
          <a:schemeClr val="bg2"/>
        </a:buClr>
        <a:buFont typeface="Wingdings 2" pitchFamily="18" charset="2"/>
        <a:buChar char="ò"/>
        <a:defRPr lang="en-US" sz="1800" kern="1200" dirty="0" smtClean="0">
          <a:solidFill>
            <a:schemeClr val="tx1"/>
          </a:solidFill>
          <a:latin typeface="+mn-lt"/>
          <a:ea typeface="+mn-ea"/>
          <a:cs typeface="+mn-cs"/>
        </a:defRPr>
      </a:lvl8pPr>
      <a:lvl9pPr marL="4119563" indent="-461963" algn="l" defTabSz="914400" rtl="0" eaLnBrk="1" latinLnBrk="0" hangingPunct="1">
        <a:spcBef>
          <a:spcPts val="0"/>
        </a:spcBef>
        <a:spcAft>
          <a:spcPts val="600"/>
        </a:spcAft>
        <a:buFont typeface="Wingdings 2" pitchFamily="18" charset="2"/>
        <a:buChar char="ò"/>
        <a:defRPr lang="en-US" sz="1800" kern="1200" dirty="0" smtClean="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2.emf"/><Relationship Id="rId5" Type="http://schemas.openxmlformats.org/officeDocument/2006/relationships/oleObject" Target="../embeddings/Microsoft_Word_97_-_2003_Document1.doc"/><Relationship Id="rId4" Type="http://schemas.openxmlformats.org/officeDocument/2006/relationships/oleObject" Target="../embeddings/oleObject1.bin"/></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Understanding the Landmarks</a:t>
            </a:r>
            <a:endParaRPr lang="en-US" dirty="0"/>
          </a:p>
        </p:txBody>
      </p:sp>
      <p:sp>
        <p:nvSpPr>
          <p:cNvPr id="3" name="Subtitle 2"/>
          <p:cNvSpPr>
            <a:spLocks noGrp="1"/>
          </p:cNvSpPr>
          <p:nvPr>
            <p:ph type="subTitle" idx="1"/>
          </p:nvPr>
        </p:nvSpPr>
        <p:spPr>
          <a:xfrm>
            <a:off x="571500" y="4419599"/>
            <a:ext cx="8001000" cy="1940983"/>
          </a:xfrm>
        </p:spPr>
        <p:txBody>
          <a:bodyPr/>
          <a:lstStyle/>
          <a:p>
            <a:r>
              <a:rPr lang="en-US" dirty="0" smtClean="0"/>
              <a:t>The Next Chapter</a:t>
            </a:r>
          </a:p>
          <a:p>
            <a:r>
              <a:rPr lang="en-US" dirty="0" smtClean="0"/>
              <a:t>Session 3</a:t>
            </a:r>
          </a:p>
          <a:p>
            <a:pPr algn="r"/>
            <a:r>
              <a:rPr lang="en-US" sz="1800" dirty="0" smtClean="0"/>
              <a:t>Barb Mick - COOR ISD</a:t>
            </a:r>
          </a:p>
          <a:p>
            <a:pPr algn="r"/>
            <a:r>
              <a:rPr lang="en-US" sz="1800" dirty="0" smtClean="0"/>
              <a:t>Jackie Fry - COP ESD</a:t>
            </a:r>
          </a:p>
          <a:p>
            <a:pPr algn="r"/>
            <a:endParaRPr lang="en-US" sz="1800" dirty="0" smtClean="0"/>
          </a:p>
          <a:p>
            <a:endParaRPr lang="en-US" dirty="0"/>
          </a:p>
        </p:txBody>
      </p:sp>
    </p:spTree>
    <p:extLst>
      <p:ext uri="{BB962C8B-B14F-4D97-AF65-F5344CB8AC3E}">
        <p14:creationId xmlns:p14="http://schemas.microsoft.com/office/powerpoint/2010/main" val="17455438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Next Chapter</a:t>
            </a:r>
            <a:endParaRPr lang="en-US" dirty="0"/>
          </a:p>
        </p:txBody>
      </p:sp>
      <p:sp>
        <p:nvSpPr>
          <p:cNvPr id="3" name="Content Placeholder 2"/>
          <p:cNvSpPr>
            <a:spLocks noGrp="1"/>
          </p:cNvSpPr>
          <p:nvPr>
            <p:ph idx="1"/>
          </p:nvPr>
        </p:nvSpPr>
        <p:spPr/>
        <p:txBody>
          <a:bodyPr>
            <a:normAutofit lnSpcReduction="10000"/>
          </a:bodyPr>
          <a:lstStyle/>
          <a:p>
            <a:pPr marL="0" indent="0" algn="ctr">
              <a:buNone/>
            </a:pPr>
            <a:r>
              <a:rPr lang="en-US" dirty="0"/>
              <a:t>Goals for Michigan Literacy: THE NEXT CHAPTER</a:t>
            </a:r>
          </a:p>
          <a:p>
            <a:pPr>
              <a:buFont typeface="+mj-lt"/>
              <a:buAutoNum type="arabicPeriod"/>
            </a:pPr>
            <a:r>
              <a:rPr lang="en-US" dirty="0"/>
              <a:t>Understand the MLPP (Michigan Literacy Progress Profile) and improve our use of formative assessment to guide our instruction.</a:t>
            </a:r>
          </a:p>
          <a:p>
            <a:pPr>
              <a:buFont typeface="+mj-lt"/>
              <a:buAutoNum type="arabicPeriod"/>
            </a:pPr>
            <a:r>
              <a:rPr lang="en-US" dirty="0"/>
              <a:t>Improve our understanding of literacy.</a:t>
            </a:r>
          </a:p>
          <a:p>
            <a:pPr>
              <a:buFont typeface="+mj-lt"/>
              <a:buAutoNum type="arabicPeriod"/>
            </a:pPr>
            <a:r>
              <a:rPr lang="en-US" dirty="0"/>
              <a:t>Learn what is new in the research on teaching reading and writing.</a:t>
            </a:r>
          </a:p>
          <a:p>
            <a:pPr>
              <a:buFont typeface="+mj-lt"/>
              <a:buAutoNum type="arabicPeriod"/>
            </a:pPr>
            <a:r>
              <a:rPr lang="en-US" dirty="0"/>
              <a:t>Build our literacy teaching skills.</a:t>
            </a:r>
          </a:p>
          <a:p>
            <a:pPr marL="0" indent="0">
              <a:buNone/>
            </a:pPr>
            <a:endParaRPr lang="en-US" dirty="0"/>
          </a:p>
        </p:txBody>
      </p:sp>
      <p:pic>
        <p:nvPicPr>
          <p:cNvPr id="4" name="Picture 3" descr="baby readin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7687" y="4917568"/>
            <a:ext cx="1810386" cy="1549631"/>
          </a:xfrm>
          <a:prstGeom prst="rect">
            <a:avLst/>
          </a:prstGeom>
        </p:spPr>
      </p:pic>
    </p:spTree>
    <p:extLst>
      <p:ext uri="{BB962C8B-B14F-4D97-AF65-F5344CB8AC3E}">
        <p14:creationId xmlns:p14="http://schemas.microsoft.com/office/powerpoint/2010/main" val="29937658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 for Session 3</a:t>
            </a:r>
            <a:endParaRPr lang="en-US" dirty="0"/>
          </a:p>
        </p:txBody>
      </p:sp>
      <p:sp>
        <p:nvSpPr>
          <p:cNvPr id="3" name="Content Placeholder 2"/>
          <p:cNvSpPr>
            <a:spLocks noGrp="1"/>
          </p:cNvSpPr>
          <p:nvPr>
            <p:ph idx="1"/>
          </p:nvPr>
        </p:nvSpPr>
        <p:spPr/>
        <p:txBody>
          <a:bodyPr>
            <a:normAutofit lnSpcReduction="10000"/>
          </a:bodyPr>
          <a:lstStyle/>
          <a:p>
            <a:pPr>
              <a:buFont typeface="+mj-lt"/>
              <a:buAutoNum type="arabicPeriod"/>
            </a:pPr>
            <a:r>
              <a:rPr lang="en-US" dirty="0" smtClean="0"/>
              <a:t>Understand the newest research and thinking about comprehension.</a:t>
            </a:r>
          </a:p>
          <a:p>
            <a:pPr>
              <a:buFont typeface="+mj-lt"/>
              <a:buAutoNum type="arabicPeriod"/>
            </a:pPr>
            <a:r>
              <a:rPr lang="en-US" dirty="0" smtClean="0"/>
              <a:t>Examine various components of comprehension and practice ways to assess those components.</a:t>
            </a:r>
          </a:p>
          <a:p>
            <a:pPr>
              <a:buFont typeface="+mj-lt"/>
              <a:buAutoNum type="arabicPeriod"/>
            </a:pPr>
            <a:r>
              <a:rPr lang="en-US" dirty="0" smtClean="0"/>
              <a:t>Think more deeply about how the Common Core asks us to look at comprehension, especially through Close and Critical Reading.</a:t>
            </a:r>
          </a:p>
          <a:p>
            <a:pPr>
              <a:buFont typeface="+mj-lt"/>
              <a:buAutoNum type="arabicPeriod"/>
            </a:pPr>
            <a:r>
              <a:rPr lang="en-US" dirty="0" smtClean="0"/>
              <a:t>Think together about how comprehension instruction changes over the grade levels.</a:t>
            </a:r>
            <a:endParaRPr lang="en-US" dirty="0"/>
          </a:p>
        </p:txBody>
      </p:sp>
      <p:pic>
        <p:nvPicPr>
          <p:cNvPr id="4" name="Picture 3" descr="stack of books in librar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2076" y="5421409"/>
            <a:ext cx="1951570" cy="1196781"/>
          </a:xfrm>
          <a:prstGeom prst="rect">
            <a:avLst/>
          </a:prstGeom>
        </p:spPr>
      </p:pic>
    </p:spTree>
    <p:extLst>
      <p:ext uri="{BB962C8B-B14F-4D97-AF65-F5344CB8AC3E}">
        <p14:creationId xmlns:p14="http://schemas.microsoft.com/office/powerpoint/2010/main" val="30090236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NAEP </a:t>
            </a:r>
            <a:endParaRPr lang="en-US" dirty="0"/>
          </a:p>
        </p:txBody>
      </p:sp>
      <p:sp>
        <p:nvSpPr>
          <p:cNvPr id="3" name="Content Placeholder 2"/>
          <p:cNvSpPr>
            <a:spLocks noGrp="1"/>
          </p:cNvSpPr>
          <p:nvPr>
            <p:ph idx="1"/>
          </p:nvPr>
        </p:nvSpPr>
        <p:spPr/>
        <p:txBody>
          <a:bodyPr/>
          <a:lstStyle/>
          <a:p>
            <a:r>
              <a:rPr lang="en-US" dirty="0" smtClean="0"/>
              <a:t>4</a:t>
            </a:r>
            <a:r>
              <a:rPr lang="en-US" baseline="30000" dirty="0" smtClean="0"/>
              <a:t>th</a:t>
            </a:r>
            <a:r>
              <a:rPr lang="en-US" dirty="0" smtClean="0"/>
              <a:t> grade Reading:  30% proficient or advanced, compared to 34% nationally (Massachusetts was the highest with 48%)</a:t>
            </a:r>
          </a:p>
          <a:p>
            <a:r>
              <a:rPr lang="en-US" dirty="0" smtClean="0"/>
              <a:t>8</a:t>
            </a:r>
            <a:r>
              <a:rPr lang="en-US" baseline="30000" dirty="0" smtClean="0"/>
              <a:t>th</a:t>
            </a:r>
            <a:r>
              <a:rPr lang="en-US" dirty="0" smtClean="0"/>
              <a:t> grade Reading:  33% proficient or advanced, compared to 34% nationally (Massachusetts was again the highest with 48%)</a:t>
            </a:r>
          </a:p>
          <a:p>
            <a:r>
              <a:rPr lang="en-US" dirty="0" smtClean="0"/>
              <a:t>Michigan’s scores remained “stalled” when compared to the 2011 results</a:t>
            </a:r>
            <a:endParaRPr lang="en-US" dirty="0"/>
          </a:p>
        </p:txBody>
      </p:sp>
    </p:spTree>
    <p:extLst>
      <p:ext uri="{BB962C8B-B14F-4D97-AF65-F5344CB8AC3E}">
        <p14:creationId xmlns:p14="http://schemas.microsoft.com/office/powerpoint/2010/main" val="31069248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Local Results</a:t>
            </a:r>
            <a:br>
              <a:rPr lang="en-US" dirty="0" smtClean="0"/>
            </a:br>
            <a:r>
              <a:rPr lang="en-US" sz="2400" dirty="0" smtClean="0"/>
              <a:t>percent proficient on 2013-14 MEAP</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49531641"/>
              </p:ext>
            </p:extLst>
          </p:nvPr>
        </p:nvGraphicFramePr>
        <p:xfrm>
          <a:off x="571500" y="1905000"/>
          <a:ext cx="8001000" cy="2966720"/>
        </p:xfrm>
        <a:graphic>
          <a:graphicData uri="http://schemas.openxmlformats.org/drawingml/2006/table">
            <a:tbl>
              <a:tblPr firstRow="1" bandRow="1">
                <a:tableStyleId>{5C22544A-7EE6-4342-B048-85BDC9FD1C3A}</a:tableStyleId>
              </a:tblPr>
              <a:tblGrid>
                <a:gridCol w="2667000"/>
                <a:gridCol w="2667000"/>
                <a:gridCol w="2667000"/>
              </a:tblGrid>
              <a:tr h="370840">
                <a:tc>
                  <a:txBody>
                    <a:bodyPr/>
                    <a:lstStyle/>
                    <a:p>
                      <a:endParaRPr lang="en-US" dirty="0"/>
                    </a:p>
                  </a:txBody>
                  <a:tcPr/>
                </a:tc>
                <a:tc>
                  <a:txBody>
                    <a:bodyPr/>
                    <a:lstStyle/>
                    <a:p>
                      <a:pPr algn="ctr"/>
                      <a:r>
                        <a:rPr lang="en-US" dirty="0" smtClean="0"/>
                        <a:t>4th</a:t>
                      </a:r>
                      <a:endParaRPr lang="en-US" dirty="0"/>
                    </a:p>
                  </a:txBody>
                  <a:tcPr/>
                </a:tc>
                <a:tc>
                  <a:txBody>
                    <a:bodyPr/>
                    <a:lstStyle/>
                    <a:p>
                      <a:pPr algn="ctr"/>
                      <a:r>
                        <a:rPr lang="en-US" dirty="0" smtClean="0"/>
                        <a:t>8th</a:t>
                      </a:r>
                      <a:endParaRPr lang="en-US" dirty="0"/>
                    </a:p>
                  </a:txBody>
                  <a:tcPr/>
                </a:tc>
              </a:tr>
              <a:tr h="370840">
                <a:tc>
                  <a:txBody>
                    <a:bodyPr/>
                    <a:lstStyle/>
                    <a:p>
                      <a:r>
                        <a:rPr lang="en-US" dirty="0" smtClean="0"/>
                        <a:t>CASD</a:t>
                      </a:r>
                      <a:endParaRPr lang="en-US" dirty="0"/>
                    </a:p>
                  </a:txBody>
                  <a:tcPr/>
                </a:tc>
                <a:tc>
                  <a:txBody>
                    <a:bodyPr/>
                    <a:lstStyle/>
                    <a:p>
                      <a:pPr algn="ctr"/>
                      <a:r>
                        <a:rPr lang="en-US" dirty="0" smtClean="0"/>
                        <a:t> </a:t>
                      </a:r>
                      <a:r>
                        <a:rPr lang="en-US" b="0" dirty="0" smtClean="0"/>
                        <a:t>66%</a:t>
                      </a:r>
                      <a:endParaRPr lang="en-US" b="0" dirty="0"/>
                    </a:p>
                  </a:txBody>
                  <a:tcPr/>
                </a:tc>
                <a:tc>
                  <a:txBody>
                    <a:bodyPr/>
                    <a:lstStyle/>
                    <a:p>
                      <a:pPr algn="ctr"/>
                      <a:r>
                        <a:rPr lang="en-US" dirty="0" smtClean="0"/>
                        <a:t> </a:t>
                      </a:r>
                      <a:r>
                        <a:rPr lang="en-US" b="0" dirty="0" smtClean="0"/>
                        <a:t>82%</a:t>
                      </a:r>
                      <a:endParaRPr lang="en-US" b="0" dirty="0"/>
                    </a:p>
                  </a:txBody>
                  <a:tcPr/>
                </a:tc>
              </a:tr>
              <a:tr h="370840">
                <a:tc>
                  <a:txBody>
                    <a:bodyPr/>
                    <a:lstStyle/>
                    <a:p>
                      <a:r>
                        <a:rPr lang="en-US" dirty="0" smtClean="0"/>
                        <a:t>Fairview</a:t>
                      </a:r>
                      <a:endParaRPr lang="en-US" dirty="0"/>
                    </a:p>
                  </a:txBody>
                  <a:tcPr/>
                </a:tc>
                <a:tc>
                  <a:txBody>
                    <a:bodyPr/>
                    <a:lstStyle/>
                    <a:p>
                      <a:pPr algn="ctr"/>
                      <a:r>
                        <a:rPr lang="en-US" b="0" dirty="0" smtClean="0"/>
                        <a:t>73%</a:t>
                      </a:r>
                      <a:endParaRPr lang="en-US" b="0" dirty="0"/>
                    </a:p>
                  </a:txBody>
                  <a:tcPr/>
                </a:tc>
                <a:tc>
                  <a:txBody>
                    <a:bodyPr/>
                    <a:lstStyle/>
                    <a:p>
                      <a:pPr algn="ctr"/>
                      <a:r>
                        <a:rPr lang="en-US" b="0" dirty="0" smtClean="0"/>
                        <a:t>84%</a:t>
                      </a:r>
                      <a:endParaRPr lang="en-US" b="0" dirty="0"/>
                    </a:p>
                  </a:txBody>
                  <a:tcPr/>
                </a:tc>
              </a:tr>
              <a:tr h="370840">
                <a:tc>
                  <a:txBody>
                    <a:bodyPr/>
                    <a:lstStyle/>
                    <a:p>
                      <a:r>
                        <a:rPr lang="en-US" dirty="0" smtClean="0"/>
                        <a:t>HLCS</a:t>
                      </a:r>
                      <a:endParaRPr lang="en-US" dirty="0"/>
                    </a:p>
                  </a:txBody>
                  <a:tcPr/>
                </a:tc>
                <a:tc>
                  <a:txBody>
                    <a:bodyPr/>
                    <a:lstStyle/>
                    <a:p>
                      <a:pPr algn="ctr"/>
                      <a:r>
                        <a:rPr lang="en-US" dirty="0" smtClean="0"/>
                        <a:t>59%</a:t>
                      </a:r>
                      <a:endParaRPr lang="en-US" dirty="0"/>
                    </a:p>
                  </a:txBody>
                  <a:tcPr/>
                </a:tc>
                <a:tc>
                  <a:txBody>
                    <a:bodyPr/>
                    <a:lstStyle/>
                    <a:p>
                      <a:pPr algn="ctr"/>
                      <a:r>
                        <a:rPr lang="en-US" dirty="0" smtClean="0"/>
                        <a:t>63%</a:t>
                      </a:r>
                      <a:endParaRPr lang="en-US" dirty="0"/>
                    </a:p>
                  </a:txBody>
                  <a:tcPr/>
                </a:tc>
              </a:tr>
              <a:tr h="370840">
                <a:tc>
                  <a:txBody>
                    <a:bodyPr/>
                    <a:lstStyle/>
                    <a:p>
                      <a:r>
                        <a:rPr lang="en-US" dirty="0" smtClean="0"/>
                        <a:t>Mio</a:t>
                      </a:r>
                      <a:endParaRPr lang="en-US" dirty="0"/>
                    </a:p>
                  </a:txBody>
                  <a:tcPr/>
                </a:tc>
                <a:tc>
                  <a:txBody>
                    <a:bodyPr/>
                    <a:lstStyle/>
                    <a:p>
                      <a:pPr algn="ctr"/>
                      <a:r>
                        <a:rPr lang="en-US" dirty="0" smtClean="0"/>
                        <a:t>65%</a:t>
                      </a:r>
                      <a:endParaRPr lang="en-US" dirty="0"/>
                    </a:p>
                  </a:txBody>
                  <a:tcPr/>
                </a:tc>
                <a:tc>
                  <a:txBody>
                    <a:bodyPr/>
                    <a:lstStyle/>
                    <a:p>
                      <a:pPr algn="ctr"/>
                      <a:r>
                        <a:rPr lang="en-US" dirty="0" smtClean="0"/>
                        <a:t>67%</a:t>
                      </a:r>
                      <a:endParaRPr lang="en-US" dirty="0"/>
                    </a:p>
                  </a:txBody>
                  <a:tcPr/>
                </a:tc>
              </a:tr>
              <a:tr h="370840">
                <a:tc>
                  <a:txBody>
                    <a:bodyPr/>
                    <a:lstStyle/>
                    <a:p>
                      <a:r>
                        <a:rPr lang="en-US" dirty="0" smtClean="0"/>
                        <a:t>RAPS</a:t>
                      </a:r>
                      <a:endParaRPr lang="en-US" dirty="0"/>
                    </a:p>
                  </a:txBody>
                  <a:tcPr/>
                </a:tc>
                <a:tc>
                  <a:txBody>
                    <a:bodyPr/>
                    <a:lstStyle/>
                    <a:p>
                      <a:pPr algn="ctr"/>
                      <a:r>
                        <a:rPr lang="en-US" dirty="0" smtClean="0"/>
                        <a:t>72%</a:t>
                      </a:r>
                      <a:endParaRPr lang="en-US" dirty="0"/>
                    </a:p>
                  </a:txBody>
                  <a:tcPr/>
                </a:tc>
                <a:tc>
                  <a:txBody>
                    <a:bodyPr/>
                    <a:lstStyle/>
                    <a:p>
                      <a:pPr algn="ctr"/>
                      <a:r>
                        <a:rPr lang="en-US" dirty="0" smtClean="0"/>
                        <a:t>84%</a:t>
                      </a:r>
                      <a:endParaRPr lang="en-US" dirty="0"/>
                    </a:p>
                  </a:txBody>
                  <a:tcPr/>
                </a:tc>
              </a:tr>
              <a:tr h="370840">
                <a:tc>
                  <a:txBody>
                    <a:bodyPr/>
                    <a:lstStyle/>
                    <a:p>
                      <a:r>
                        <a:rPr lang="en-US" dirty="0" smtClean="0"/>
                        <a:t>WBRC</a:t>
                      </a:r>
                      <a:endParaRPr lang="en-US" dirty="0"/>
                    </a:p>
                  </a:txBody>
                  <a:tcPr/>
                </a:tc>
                <a:tc>
                  <a:txBody>
                    <a:bodyPr/>
                    <a:lstStyle/>
                    <a:p>
                      <a:pPr algn="ctr"/>
                      <a:r>
                        <a:rPr lang="en-US" dirty="0" smtClean="0"/>
                        <a:t>70%</a:t>
                      </a:r>
                      <a:endParaRPr lang="en-US" dirty="0"/>
                    </a:p>
                  </a:txBody>
                  <a:tcPr/>
                </a:tc>
                <a:tc>
                  <a:txBody>
                    <a:bodyPr/>
                    <a:lstStyle/>
                    <a:p>
                      <a:pPr algn="ctr"/>
                      <a:r>
                        <a:rPr lang="en-US" dirty="0" smtClean="0"/>
                        <a:t>80%</a:t>
                      </a:r>
                      <a:endParaRPr lang="en-US" dirty="0"/>
                    </a:p>
                  </a:txBody>
                  <a:tcPr/>
                </a:tc>
              </a:tr>
              <a:tr h="370840">
                <a:tc>
                  <a:txBody>
                    <a:bodyPr/>
                    <a:lstStyle/>
                    <a:p>
                      <a:r>
                        <a:rPr lang="en-US" dirty="0" smtClean="0"/>
                        <a:t>CHA</a:t>
                      </a:r>
                      <a:endParaRPr lang="en-US" dirty="0"/>
                    </a:p>
                  </a:txBody>
                  <a:tcPr/>
                </a:tc>
                <a:tc>
                  <a:txBody>
                    <a:bodyPr/>
                    <a:lstStyle/>
                    <a:p>
                      <a:pPr algn="ctr"/>
                      <a:r>
                        <a:rPr lang="en-US" dirty="0" smtClean="0"/>
                        <a:t>60%</a:t>
                      </a:r>
                      <a:endParaRPr lang="en-US" dirty="0"/>
                    </a:p>
                  </a:txBody>
                  <a:tcPr/>
                </a:tc>
                <a:tc>
                  <a:txBody>
                    <a:bodyPr/>
                    <a:lstStyle/>
                    <a:p>
                      <a:pPr algn="ctr"/>
                      <a:r>
                        <a:rPr lang="en-US" dirty="0" smtClean="0"/>
                        <a:t>56%</a:t>
                      </a:r>
                      <a:endParaRPr lang="en-US" dirty="0"/>
                    </a:p>
                  </a:txBody>
                  <a:tcPr/>
                </a:tc>
              </a:tr>
            </a:tbl>
          </a:graphicData>
        </a:graphic>
      </p:graphicFrame>
    </p:spTree>
    <p:extLst>
      <p:ext uri="{BB962C8B-B14F-4D97-AF65-F5344CB8AC3E}">
        <p14:creationId xmlns:p14="http://schemas.microsoft.com/office/powerpoint/2010/main" val="24677221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Legislation Proposed</a:t>
            </a:r>
            <a:endParaRPr lang="en-US" dirty="0"/>
          </a:p>
        </p:txBody>
      </p:sp>
      <p:sp>
        <p:nvSpPr>
          <p:cNvPr id="3" name="Content Placeholder 2"/>
          <p:cNvSpPr>
            <a:spLocks noGrp="1"/>
          </p:cNvSpPr>
          <p:nvPr>
            <p:ph idx="1"/>
          </p:nvPr>
        </p:nvSpPr>
        <p:spPr/>
        <p:txBody>
          <a:bodyPr/>
          <a:lstStyle/>
          <a:p>
            <a:r>
              <a:rPr lang="en-US" dirty="0" smtClean="0"/>
              <a:t>House Bill 5111 would require any student who did not score “proficient” or above in reading on our state’s standardized test to be retained.</a:t>
            </a:r>
          </a:p>
          <a:p>
            <a:r>
              <a:rPr lang="en-US" dirty="0" smtClean="0"/>
              <a:t>There are no provisions in the bill to address special education students or English Language Learners.</a:t>
            </a:r>
          </a:p>
          <a:p>
            <a:r>
              <a:rPr lang="en-US" dirty="0" smtClean="0"/>
              <a:t>If passed as is, that would mean 36,000 students across our state would be held back.</a:t>
            </a:r>
            <a:endParaRPr lang="en-US" dirty="0"/>
          </a:p>
        </p:txBody>
      </p:sp>
      <p:pic>
        <p:nvPicPr>
          <p:cNvPr id="4" name="Picture 3" descr="arms crosse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01445" y="4852434"/>
            <a:ext cx="1047762" cy="1549631"/>
          </a:xfrm>
          <a:prstGeom prst="rect">
            <a:avLst/>
          </a:prstGeom>
        </p:spPr>
      </p:pic>
    </p:spTree>
    <p:extLst>
      <p:ext uri="{BB962C8B-B14F-4D97-AF65-F5344CB8AC3E}">
        <p14:creationId xmlns:p14="http://schemas.microsoft.com/office/powerpoint/2010/main" val="33898079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Remember…</a:t>
            </a:r>
            <a:endParaRPr lang="en-US" dirty="0"/>
          </a:p>
        </p:txBody>
      </p:sp>
      <p:sp>
        <p:nvSpPr>
          <p:cNvPr id="3" name="Content Placeholder 2"/>
          <p:cNvSpPr>
            <a:spLocks noGrp="1"/>
          </p:cNvSpPr>
          <p:nvPr>
            <p:ph idx="1"/>
          </p:nvPr>
        </p:nvSpPr>
        <p:spPr/>
        <p:txBody>
          <a:bodyPr>
            <a:normAutofit lnSpcReduction="10000"/>
          </a:bodyPr>
          <a:lstStyle/>
          <a:p>
            <a:pPr algn="ctr"/>
            <a:r>
              <a:rPr lang="en-US" sz="7200" dirty="0" smtClean="0"/>
              <a:t>Keep the main thing the main thing!</a:t>
            </a:r>
          </a:p>
          <a:p>
            <a:pPr marL="0" indent="0" algn="ctr">
              <a:buNone/>
            </a:pPr>
            <a:r>
              <a:rPr lang="en-US" sz="4400" i="1" dirty="0" smtClean="0"/>
              <a:t>It’s all about making meaning.</a:t>
            </a:r>
            <a:endParaRPr lang="en-US" sz="4400" i="1" dirty="0"/>
          </a:p>
        </p:txBody>
      </p:sp>
    </p:spTree>
    <p:extLst>
      <p:ext uri="{BB962C8B-B14F-4D97-AF65-F5344CB8AC3E}">
        <p14:creationId xmlns:p14="http://schemas.microsoft.com/office/powerpoint/2010/main" val="36570774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Quick Write…</a:t>
            </a:r>
            <a:endParaRPr lang="en-US" dirty="0"/>
          </a:p>
        </p:txBody>
      </p:sp>
      <p:sp>
        <p:nvSpPr>
          <p:cNvPr id="3" name="Content Placeholder 2"/>
          <p:cNvSpPr>
            <a:spLocks noGrp="1"/>
          </p:cNvSpPr>
          <p:nvPr>
            <p:ph idx="1"/>
          </p:nvPr>
        </p:nvSpPr>
        <p:spPr/>
        <p:txBody>
          <a:bodyPr>
            <a:normAutofit/>
          </a:bodyPr>
          <a:lstStyle/>
          <a:p>
            <a:pPr marL="0" indent="0" algn="ctr">
              <a:buNone/>
            </a:pPr>
            <a:r>
              <a:rPr lang="en-US" sz="3600" dirty="0" smtClean="0"/>
              <a:t>What questions do you have going into tonight’s session?</a:t>
            </a:r>
          </a:p>
          <a:p>
            <a:pPr marL="0" indent="0" algn="ctr">
              <a:buNone/>
            </a:pPr>
            <a:endParaRPr lang="en-US" sz="3600" dirty="0"/>
          </a:p>
        </p:txBody>
      </p:sp>
      <p:pic>
        <p:nvPicPr>
          <p:cNvPr id="4" name="Picture 3" descr="puzzled look.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07463" y="3441213"/>
            <a:ext cx="4189882" cy="2444098"/>
          </a:xfrm>
          <a:prstGeom prst="rect">
            <a:avLst/>
          </a:prstGeom>
        </p:spPr>
      </p:pic>
    </p:spTree>
    <p:extLst>
      <p:ext uri="{BB962C8B-B14F-4D97-AF65-F5344CB8AC3E}">
        <p14:creationId xmlns:p14="http://schemas.microsoft.com/office/powerpoint/2010/main" val="18414638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     Your Turn…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Bring out your case study files.</a:t>
            </a:r>
          </a:p>
          <a:p>
            <a:r>
              <a:rPr lang="en-US" dirty="0" smtClean="0"/>
              <a:t>Share the assignment from Session 2 with your table (Reading Log, running record, and class engagement survey).  </a:t>
            </a:r>
          </a:p>
          <a:p>
            <a:r>
              <a:rPr lang="en-US" dirty="0" smtClean="0"/>
              <a:t>What did you learn about your case study students?</a:t>
            </a:r>
          </a:p>
          <a:p>
            <a:r>
              <a:rPr lang="en-US" dirty="0" smtClean="0"/>
              <a:t>What surprised you?</a:t>
            </a:r>
          </a:p>
          <a:p>
            <a:r>
              <a:rPr lang="en-US" dirty="0" smtClean="0"/>
              <a:t>How does this information fit with the picture you are forming of each student as a reader &amp; writer?</a:t>
            </a:r>
          </a:p>
          <a:p>
            <a:r>
              <a:rPr lang="en-US" dirty="0" smtClean="0"/>
              <a:t>What are the points of strength for each student?</a:t>
            </a:r>
          </a:p>
          <a:p>
            <a:r>
              <a:rPr lang="en-US" dirty="0" smtClean="0"/>
              <a:t>What teaching points and goals do you have for each student?</a:t>
            </a:r>
          </a:p>
        </p:txBody>
      </p:sp>
      <p:pic>
        <p:nvPicPr>
          <p:cNvPr id="4" name="Picture 3" descr="listening boy.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53137" y="274638"/>
            <a:ext cx="1567090" cy="1042827"/>
          </a:xfrm>
          <a:prstGeom prst="rect">
            <a:avLst/>
          </a:prstGeom>
        </p:spPr>
      </p:pic>
    </p:spTree>
    <p:extLst>
      <p:ext uri="{BB962C8B-B14F-4D97-AF65-F5344CB8AC3E}">
        <p14:creationId xmlns:p14="http://schemas.microsoft.com/office/powerpoint/2010/main" val="28118132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a:t>
            </a:r>
            <a:r>
              <a:rPr lang="en-US" dirty="0" smtClean="0"/>
              <a:t> Cueing Systems</a:t>
            </a:r>
            <a:endParaRPr lang="en-US" dirty="0"/>
          </a:p>
        </p:txBody>
      </p:sp>
      <p:pic>
        <p:nvPicPr>
          <p:cNvPr id="6" name="Picture 5" descr="Macintosh HD:Users:barbaramick:Desktop:L4Cues.gif"/>
          <p:cNvPicPr/>
          <p:nvPr/>
        </p:nvPicPr>
        <p:blipFill>
          <a:blip r:embed="rId2">
            <a:extLst>
              <a:ext uri="{28A0092B-C50C-407E-A947-70E740481C1C}">
                <a14:useLocalDpi xmlns:a14="http://schemas.microsoft.com/office/drawing/2010/main" val="0"/>
              </a:ext>
            </a:extLst>
          </a:blip>
          <a:srcRect/>
          <a:stretch>
            <a:fillRect/>
          </a:stretch>
        </p:blipFill>
        <p:spPr bwMode="auto">
          <a:xfrm>
            <a:off x="4304562" y="3819328"/>
            <a:ext cx="571500" cy="568960"/>
          </a:xfrm>
          <a:prstGeom prst="rect">
            <a:avLst/>
          </a:prstGeom>
          <a:noFill/>
          <a:ln>
            <a:noFill/>
          </a:ln>
        </p:spPr>
      </p:pic>
      <p:pic>
        <p:nvPicPr>
          <p:cNvPr id="7" name="Content Placeholder 6" descr="Macintosh HD:Users:barbaramick:Desktop:L4Cues.gif"/>
          <p:cNvPicPr>
            <a:picLocks noGrp="1"/>
          </p:cNvPicPr>
          <p:nvPr>
            <p:ph idx="1"/>
          </p:nvPr>
        </p:nvPicPr>
        <p:blipFill rotWithShape="1">
          <a:blip r:embed="rId2">
            <a:extLst>
              <a:ext uri="{28A0092B-C50C-407E-A947-70E740481C1C}">
                <a14:useLocalDpi xmlns:a14="http://schemas.microsoft.com/office/drawing/2010/main" val="0"/>
              </a:ext>
            </a:extLst>
          </a:blip>
          <a:srcRect l="-46855" r="-46855"/>
          <a:stretch/>
        </p:blipFill>
        <p:spPr bwMode="auto">
          <a:prstGeom prst="rect">
            <a:avLst/>
          </a:prstGeom>
          <a:noFill/>
          <a:ln>
            <a:noFill/>
          </a:ln>
        </p:spPr>
      </p:pic>
      <p:sp>
        <p:nvSpPr>
          <p:cNvPr id="8" name="TextBox 7"/>
          <p:cNvSpPr txBox="1"/>
          <p:nvPr/>
        </p:nvSpPr>
        <p:spPr>
          <a:xfrm>
            <a:off x="4106333" y="2910417"/>
            <a:ext cx="966931" cy="338554"/>
          </a:xfrm>
          <a:prstGeom prst="rect">
            <a:avLst/>
          </a:prstGeom>
          <a:noFill/>
        </p:spPr>
        <p:txBody>
          <a:bodyPr wrap="none" rtlCol="0">
            <a:spAutoFit/>
          </a:bodyPr>
          <a:lstStyle/>
          <a:p>
            <a:r>
              <a:rPr lang="en-US" sz="1600" dirty="0" smtClean="0"/>
              <a:t>Meaning</a:t>
            </a:r>
            <a:endParaRPr lang="en-US" sz="1600" dirty="0"/>
          </a:p>
        </p:txBody>
      </p:sp>
      <p:sp>
        <p:nvSpPr>
          <p:cNvPr id="9" name="TextBox 8"/>
          <p:cNvSpPr txBox="1"/>
          <p:nvPr/>
        </p:nvSpPr>
        <p:spPr>
          <a:xfrm>
            <a:off x="2995083" y="5312833"/>
            <a:ext cx="985266" cy="369332"/>
          </a:xfrm>
          <a:prstGeom prst="rect">
            <a:avLst/>
          </a:prstGeom>
          <a:noFill/>
        </p:spPr>
        <p:txBody>
          <a:bodyPr wrap="none" rtlCol="0">
            <a:spAutoFit/>
          </a:bodyPr>
          <a:lstStyle/>
          <a:p>
            <a:r>
              <a:rPr lang="en-US" sz="1600" dirty="0" smtClean="0"/>
              <a:t>Structure</a:t>
            </a:r>
            <a:r>
              <a:rPr lang="en-US" dirty="0" smtClean="0"/>
              <a:t> </a:t>
            </a:r>
            <a:endParaRPr lang="en-US" dirty="0"/>
          </a:p>
        </p:txBody>
      </p:sp>
      <p:sp>
        <p:nvSpPr>
          <p:cNvPr id="10" name="TextBox 9"/>
          <p:cNvSpPr txBox="1"/>
          <p:nvPr/>
        </p:nvSpPr>
        <p:spPr>
          <a:xfrm>
            <a:off x="5073264" y="5312833"/>
            <a:ext cx="729587" cy="338554"/>
          </a:xfrm>
          <a:prstGeom prst="rect">
            <a:avLst/>
          </a:prstGeom>
          <a:noFill/>
        </p:spPr>
        <p:txBody>
          <a:bodyPr wrap="none" rtlCol="0">
            <a:spAutoFit/>
          </a:bodyPr>
          <a:lstStyle/>
          <a:p>
            <a:r>
              <a:rPr lang="en-US" sz="1600" dirty="0" smtClean="0"/>
              <a:t>Visual</a:t>
            </a:r>
            <a:endParaRPr lang="en-US" sz="1600" dirty="0"/>
          </a:p>
        </p:txBody>
      </p:sp>
      <p:sp>
        <p:nvSpPr>
          <p:cNvPr id="3" name="TextBox 2"/>
          <p:cNvSpPr txBox="1"/>
          <p:nvPr/>
        </p:nvSpPr>
        <p:spPr>
          <a:xfrm>
            <a:off x="571500" y="4916492"/>
            <a:ext cx="1249060" cy="523220"/>
          </a:xfrm>
          <a:prstGeom prst="rect">
            <a:avLst/>
          </a:prstGeom>
          <a:noFill/>
        </p:spPr>
        <p:txBody>
          <a:bodyPr wrap="none" rtlCol="0">
            <a:spAutoFit/>
          </a:bodyPr>
          <a:lstStyle/>
          <a:p>
            <a:r>
              <a:rPr lang="en-US" sz="1400" dirty="0" smtClean="0"/>
              <a:t>Knowledge of</a:t>
            </a:r>
          </a:p>
          <a:p>
            <a:r>
              <a:rPr lang="en-US" sz="1400" dirty="0" smtClean="0"/>
              <a:t>English</a:t>
            </a:r>
            <a:endParaRPr lang="en-US" sz="1400" dirty="0"/>
          </a:p>
        </p:txBody>
      </p:sp>
      <p:cxnSp>
        <p:nvCxnSpPr>
          <p:cNvPr id="5" name="Straight Arrow Connector 4"/>
          <p:cNvCxnSpPr/>
          <p:nvPr/>
        </p:nvCxnSpPr>
        <p:spPr>
          <a:xfrm flipV="1">
            <a:off x="1346023" y="5047836"/>
            <a:ext cx="987807" cy="26499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1497993" y="5807725"/>
            <a:ext cx="932266" cy="523220"/>
          </a:xfrm>
          <a:prstGeom prst="rect">
            <a:avLst/>
          </a:prstGeom>
          <a:noFill/>
        </p:spPr>
        <p:txBody>
          <a:bodyPr wrap="none" rtlCol="0">
            <a:spAutoFit/>
          </a:bodyPr>
          <a:lstStyle/>
          <a:p>
            <a:r>
              <a:rPr lang="en-US" sz="1400" dirty="0" smtClean="0"/>
              <a:t>Natural </a:t>
            </a:r>
          </a:p>
          <a:p>
            <a:r>
              <a:rPr lang="en-US" sz="1400" dirty="0" smtClean="0"/>
              <a:t>Language</a:t>
            </a:r>
            <a:endParaRPr lang="en-US" sz="1400" dirty="0"/>
          </a:p>
        </p:txBody>
      </p:sp>
      <p:cxnSp>
        <p:nvCxnSpPr>
          <p:cNvPr id="13" name="Straight Arrow Connector 12"/>
          <p:cNvCxnSpPr>
            <a:stCxn id="11" idx="3"/>
          </p:cNvCxnSpPr>
          <p:nvPr/>
        </p:nvCxnSpPr>
        <p:spPr>
          <a:xfrm flipV="1">
            <a:off x="2430259" y="5682165"/>
            <a:ext cx="305207" cy="38717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571500" y="3973135"/>
            <a:ext cx="1786116" cy="738664"/>
          </a:xfrm>
          <a:prstGeom prst="rect">
            <a:avLst/>
          </a:prstGeom>
          <a:noFill/>
        </p:spPr>
        <p:txBody>
          <a:bodyPr wrap="none" rtlCol="0">
            <a:spAutoFit/>
          </a:bodyPr>
          <a:lstStyle/>
          <a:p>
            <a:r>
              <a:rPr lang="en-US" sz="1400" dirty="0" smtClean="0"/>
              <a:t>Grammatical</a:t>
            </a:r>
          </a:p>
          <a:p>
            <a:r>
              <a:rPr lang="en-US" sz="1400" dirty="0" smtClean="0"/>
              <a:t>Patterns &amp; Language</a:t>
            </a:r>
          </a:p>
          <a:p>
            <a:r>
              <a:rPr lang="en-US" sz="1400" dirty="0" smtClean="0"/>
              <a:t>Structures </a:t>
            </a:r>
            <a:endParaRPr lang="en-US" sz="1400" dirty="0"/>
          </a:p>
        </p:txBody>
      </p:sp>
      <p:cxnSp>
        <p:nvCxnSpPr>
          <p:cNvPr id="16" name="Straight Arrow Connector 15"/>
          <p:cNvCxnSpPr/>
          <p:nvPr/>
        </p:nvCxnSpPr>
        <p:spPr>
          <a:xfrm flipV="1">
            <a:off x="1497993" y="4570191"/>
            <a:ext cx="932266" cy="1085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161487" y="2073412"/>
            <a:ext cx="1042723" cy="307777"/>
          </a:xfrm>
          <a:prstGeom prst="rect">
            <a:avLst/>
          </a:prstGeom>
          <a:noFill/>
        </p:spPr>
        <p:txBody>
          <a:bodyPr wrap="none" rtlCol="0">
            <a:spAutoFit/>
          </a:bodyPr>
          <a:lstStyle/>
          <a:p>
            <a:r>
              <a:rPr lang="en-US" sz="1400" dirty="0" smtClean="0"/>
              <a:t>Story sense</a:t>
            </a:r>
            <a:endParaRPr lang="en-US" sz="1400" dirty="0"/>
          </a:p>
        </p:txBody>
      </p:sp>
      <p:cxnSp>
        <p:nvCxnSpPr>
          <p:cNvPr id="20" name="Straight Arrow Connector 19"/>
          <p:cNvCxnSpPr/>
          <p:nvPr/>
        </p:nvCxnSpPr>
        <p:spPr>
          <a:xfrm>
            <a:off x="2204210" y="2236245"/>
            <a:ext cx="1149992" cy="33652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1161487" y="2910417"/>
            <a:ext cx="1478853" cy="307777"/>
          </a:xfrm>
          <a:prstGeom prst="rect">
            <a:avLst/>
          </a:prstGeom>
          <a:noFill/>
        </p:spPr>
        <p:txBody>
          <a:bodyPr wrap="none" rtlCol="0">
            <a:spAutoFit/>
          </a:bodyPr>
          <a:lstStyle/>
          <a:p>
            <a:r>
              <a:rPr lang="en-US" sz="1400" dirty="0" smtClean="0"/>
              <a:t>Prior Knowledge</a:t>
            </a:r>
            <a:endParaRPr lang="en-US" sz="1400" dirty="0"/>
          </a:p>
        </p:txBody>
      </p:sp>
      <p:cxnSp>
        <p:nvCxnSpPr>
          <p:cNvPr id="23" name="Straight Arrow Connector 22"/>
          <p:cNvCxnSpPr>
            <a:stCxn id="21" idx="3"/>
          </p:cNvCxnSpPr>
          <p:nvPr/>
        </p:nvCxnSpPr>
        <p:spPr>
          <a:xfrm>
            <a:off x="2640340" y="3064306"/>
            <a:ext cx="616167" cy="4038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6274202" y="2011857"/>
            <a:ext cx="513144" cy="369332"/>
          </a:xfrm>
          <a:prstGeom prst="rect">
            <a:avLst/>
          </a:prstGeom>
          <a:noFill/>
        </p:spPr>
        <p:txBody>
          <a:bodyPr wrap="none" rtlCol="0">
            <a:spAutoFit/>
          </a:bodyPr>
          <a:lstStyle/>
          <a:p>
            <a:r>
              <a:rPr lang="en-US" sz="1400" dirty="0" smtClean="0"/>
              <a:t>Text</a:t>
            </a:r>
            <a:r>
              <a:rPr lang="en-US" dirty="0" smtClean="0"/>
              <a:t> </a:t>
            </a:r>
            <a:endParaRPr lang="en-US" dirty="0"/>
          </a:p>
        </p:txBody>
      </p:sp>
      <p:cxnSp>
        <p:nvCxnSpPr>
          <p:cNvPr id="26" name="Straight Arrow Connector 25"/>
          <p:cNvCxnSpPr/>
          <p:nvPr/>
        </p:nvCxnSpPr>
        <p:spPr>
          <a:xfrm flipH="1">
            <a:off x="5655468" y="2236245"/>
            <a:ext cx="618734" cy="14494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6664982" y="2551057"/>
            <a:ext cx="1091465" cy="307777"/>
          </a:xfrm>
          <a:prstGeom prst="rect">
            <a:avLst/>
          </a:prstGeom>
          <a:noFill/>
        </p:spPr>
        <p:txBody>
          <a:bodyPr wrap="none" rtlCol="0">
            <a:spAutoFit/>
          </a:bodyPr>
          <a:lstStyle/>
          <a:p>
            <a:r>
              <a:rPr lang="en-US" sz="1400" dirty="0" smtClean="0"/>
              <a:t>Illustrations</a:t>
            </a:r>
            <a:endParaRPr lang="en-US" sz="1400" dirty="0"/>
          </a:p>
        </p:txBody>
      </p:sp>
      <p:cxnSp>
        <p:nvCxnSpPr>
          <p:cNvPr id="30" name="Straight Arrow Connector 29"/>
          <p:cNvCxnSpPr>
            <a:stCxn id="28" idx="1"/>
          </p:cNvCxnSpPr>
          <p:nvPr/>
        </p:nvCxnSpPr>
        <p:spPr>
          <a:xfrm flipH="1">
            <a:off x="5915989" y="2704946"/>
            <a:ext cx="748993" cy="1538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6947215" y="3819328"/>
            <a:ext cx="1800493" cy="1231106"/>
          </a:xfrm>
          <a:prstGeom prst="rect">
            <a:avLst/>
          </a:prstGeom>
          <a:noFill/>
        </p:spPr>
        <p:txBody>
          <a:bodyPr wrap="none" rtlCol="0">
            <a:spAutoFit/>
          </a:bodyPr>
          <a:lstStyle/>
          <a:p>
            <a:r>
              <a:rPr lang="en-US" sz="1400" dirty="0" smtClean="0"/>
              <a:t>Print conventions</a:t>
            </a:r>
          </a:p>
          <a:p>
            <a:pPr marL="285750" indent="-285750">
              <a:buFontTx/>
              <a:buChar char="-"/>
            </a:pPr>
            <a:r>
              <a:rPr lang="en-US" sz="1200" dirty="0" smtClean="0"/>
              <a:t>Directionality</a:t>
            </a:r>
          </a:p>
          <a:p>
            <a:pPr marL="285750" indent="-285750">
              <a:buFontTx/>
              <a:buChar char="-"/>
            </a:pPr>
            <a:r>
              <a:rPr lang="en-US" sz="1200" dirty="0" smtClean="0"/>
              <a:t>Words/spaces</a:t>
            </a:r>
          </a:p>
          <a:p>
            <a:pPr marL="285750" indent="-285750">
              <a:buFontTx/>
              <a:buChar char="-"/>
            </a:pPr>
            <a:r>
              <a:rPr lang="en-US" sz="1200" dirty="0" smtClean="0"/>
              <a:t>Letters</a:t>
            </a:r>
          </a:p>
          <a:p>
            <a:pPr marL="285750" indent="-285750">
              <a:buFontTx/>
              <a:buChar char="-"/>
            </a:pPr>
            <a:r>
              <a:rPr lang="en-US" sz="1200" dirty="0" smtClean="0"/>
              <a:t>Beginnings/Endings</a:t>
            </a:r>
          </a:p>
          <a:p>
            <a:pPr marL="285750" indent="-285750">
              <a:buFontTx/>
              <a:buChar char="-"/>
            </a:pPr>
            <a:r>
              <a:rPr lang="en-US" sz="1200" dirty="0" smtClean="0"/>
              <a:t>Punctuation </a:t>
            </a:r>
          </a:p>
        </p:txBody>
      </p:sp>
      <p:cxnSp>
        <p:nvCxnSpPr>
          <p:cNvPr id="34" name="Straight Arrow Connector 33"/>
          <p:cNvCxnSpPr/>
          <p:nvPr/>
        </p:nvCxnSpPr>
        <p:spPr>
          <a:xfrm flipH="1">
            <a:off x="6556434" y="3973135"/>
            <a:ext cx="390781" cy="14112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6787346" y="5312833"/>
            <a:ext cx="945854" cy="307777"/>
          </a:xfrm>
          <a:prstGeom prst="rect">
            <a:avLst/>
          </a:prstGeom>
          <a:noFill/>
        </p:spPr>
        <p:txBody>
          <a:bodyPr wrap="none" rtlCol="0">
            <a:spAutoFit/>
          </a:bodyPr>
          <a:lstStyle/>
          <a:p>
            <a:r>
              <a:rPr lang="en-US" sz="1400" dirty="0" smtClean="0"/>
              <a:t>Analogies</a:t>
            </a:r>
            <a:endParaRPr lang="en-US" sz="1400" dirty="0"/>
          </a:p>
        </p:txBody>
      </p:sp>
      <p:sp>
        <p:nvSpPr>
          <p:cNvPr id="36" name="TextBox 35"/>
          <p:cNvSpPr txBox="1"/>
          <p:nvPr/>
        </p:nvSpPr>
        <p:spPr>
          <a:xfrm>
            <a:off x="6361043" y="6330945"/>
            <a:ext cx="1770161" cy="307777"/>
          </a:xfrm>
          <a:prstGeom prst="rect">
            <a:avLst/>
          </a:prstGeom>
          <a:noFill/>
        </p:spPr>
        <p:txBody>
          <a:bodyPr wrap="none" rtlCol="0">
            <a:spAutoFit/>
          </a:bodyPr>
          <a:lstStyle/>
          <a:p>
            <a:r>
              <a:rPr lang="en-US" sz="1400" dirty="0" smtClean="0"/>
              <a:t>Sounds and Symbols</a:t>
            </a:r>
            <a:endParaRPr lang="en-US" sz="1400" dirty="0"/>
          </a:p>
        </p:txBody>
      </p:sp>
      <p:cxnSp>
        <p:nvCxnSpPr>
          <p:cNvPr id="38" name="Straight Arrow Connector 37"/>
          <p:cNvCxnSpPr/>
          <p:nvPr/>
        </p:nvCxnSpPr>
        <p:spPr>
          <a:xfrm flipH="1" flipV="1">
            <a:off x="6556434" y="5312833"/>
            <a:ext cx="230912" cy="12687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a:stCxn id="36" idx="1"/>
          </p:cNvCxnSpPr>
          <p:nvPr/>
        </p:nvCxnSpPr>
        <p:spPr>
          <a:xfrm flipH="1" flipV="1">
            <a:off x="6078813" y="5807725"/>
            <a:ext cx="282230" cy="67710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602018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Analyzing the Cueing Systems </a:t>
            </a:r>
            <a:endParaRPr lang="en-US" sz="4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95635087"/>
              </p:ext>
            </p:extLst>
          </p:nvPr>
        </p:nvGraphicFramePr>
        <p:xfrm>
          <a:off x="624417" y="1767417"/>
          <a:ext cx="8001000" cy="4846319"/>
        </p:xfrm>
        <a:graphic>
          <a:graphicData uri="http://schemas.openxmlformats.org/drawingml/2006/table">
            <a:tbl>
              <a:tblPr firstRow="1" bandRow="1">
                <a:tableStyleId>{5C22544A-7EE6-4342-B048-85BDC9FD1C3A}</a:tableStyleId>
              </a:tblPr>
              <a:tblGrid>
                <a:gridCol w="2000250"/>
                <a:gridCol w="2000250"/>
                <a:gridCol w="2000250"/>
                <a:gridCol w="2000250"/>
              </a:tblGrid>
              <a:tr h="370840">
                <a:tc>
                  <a:txBody>
                    <a:bodyPr/>
                    <a:lstStyle/>
                    <a:p>
                      <a:endParaRPr lang="en-US" dirty="0"/>
                    </a:p>
                  </a:txBody>
                  <a:tcPr/>
                </a:tc>
                <a:tc>
                  <a:txBody>
                    <a:bodyPr/>
                    <a:lstStyle/>
                    <a:p>
                      <a:pPr algn="ctr"/>
                      <a:r>
                        <a:rPr lang="en-US" sz="1800" b="1" kern="1200" dirty="0" smtClean="0">
                          <a:solidFill>
                            <a:schemeClr val="lt1"/>
                          </a:solidFill>
                          <a:effectLst/>
                          <a:latin typeface="+mn-lt"/>
                          <a:ea typeface="+mn-ea"/>
                          <a:cs typeface="+mn-cs"/>
                        </a:rPr>
                        <a:t>Meaning (Semantic) </a:t>
                      </a:r>
                      <a:endParaRPr lang="en-US" dirty="0"/>
                    </a:p>
                  </a:txBody>
                  <a:tcPr/>
                </a:tc>
                <a:tc>
                  <a:txBody>
                    <a:bodyPr/>
                    <a:lstStyle/>
                    <a:p>
                      <a:pPr algn="ctr"/>
                      <a:r>
                        <a:rPr lang="en-US" sz="1800" b="1" kern="1200" dirty="0" smtClean="0">
                          <a:solidFill>
                            <a:schemeClr val="lt1"/>
                          </a:solidFill>
                          <a:effectLst/>
                          <a:latin typeface="+mn-lt"/>
                          <a:ea typeface="+mn-ea"/>
                          <a:cs typeface="+mn-cs"/>
                        </a:rPr>
                        <a:t>Structure (Syntactic) </a:t>
                      </a:r>
                      <a:endParaRPr lang="en-US" dirty="0"/>
                    </a:p>
                  </a:txBody>
                  <a:tcPr/>
                </a:tc>
                <a:tc>
                  <a:txBody>
                    <a:bodyPr/>
                    <a:lstStyle/>
                    <a:p>
                      <a:pPr algn="ctr"/>
                      <a:r>
                        <a:rPr lang="en-US" dirty="0" smtClean="0"/>
                        <a:t>Visual</a:t>
                      </a:r>
                    </a:p>
                    <a:p>
                      <a:pPr algn="ctr"/>
                      <a:r>
                        <a:rPr lang="en-US" dirty="0" smtClean="0"/>
                        <a:t>(</a:t>
                      </a:r>
                      <a:r>
                        <a:rPr lang="en-US" dirty="0" err="1" smtClean="0"/>
                        <a:t>Graphaphonic</a:t>
                      </a:r>
                      <a:r>
                        <a:rPr lang="en-US" dirty="0" smtClean="0"/>
                        <a:t>)</a:t>
                      </a:r>
                      <a:endParaRPr lang="en-US" dirty="0"/>
                    </a:p>
                  </a:txBody>
                  <a:tcPr/>
                </a:tc>
              </a:tr>
              <a:tr h="370840">
                <a:tc>
                  <a:txBody>
                    <a:bodyPr/>
                    <a:lstStyle/>
                    <a:p>
                      <a:r>
                        <a:rPr lang="en-US" dirty="0" smtClean="0"/>
                        <a:t>What is it?</a:t>
                      </a:r>
                      <a:endParaRPr lang="en-US" dirty="0"/>
                    </a:p>
                  </a:txBody>
                  <a:tcPr/>
                </a:tc>
                <a:tc>
                  <a:txBody>
                    <a:bodyPr/>
                    <a:lstStyle/>
                    <a:p>
                      <a:r>
                        <a:rPr lang="en-US" sz="1600" kern="1200" dirty="0" smtClean="0">
                          <a:solidFill>
                            <a:schemeClr val="dk1"/>
                          </a:solidFill>
                          <a:effectLst/>
                          <a:latin typeface="+mn-lt"/>
                          <a:ea typeface="+mn-ea"/>
                          <a:cs typeface="+mn-cs"/>
                        </a:rPr>
                        <a:t>Does it make sense? </a:t>
                      </a:r>
                    </a:p>
                    <a:p>
                      <a:endParaRPr lang="en-US" sz="1600" kern="1200" dirty="0" smtClean="0">
                        <a:solidFill>
                          <a:schemeClr val="dk1"/>
                        </a:solidFill>
                        <a:effectLst/>
                        <a:latin typeface="+mn-lt"/>
                        <a:ea typeface="+mn-ea"/>
                        <a:cs typeface="+mn-cs"/>
                      </a:endParaRPr>
                    </a:p>
                    <a:p>
                      <a:r>
                        <a:rPr lang="en-US" sz="1400" kern="1200" dirty="0" smtClean="0">
                          <a:solidFill>
                            <a:schemeClr val="dk1"/>
                          </a:solidFill>
                          <a:effectLst/>
                          <a:latin typeface="+mn-lt"/>
                          <a:ea typeface="+mn-ea"/>
                          <a:cs typeface="+mn-cs"/>
                        </a:rPr>
                        <a:t>­making sense of text and </a:t>
                      </a:r>
                    </a:p>
                    <a:p>
                      <a:r>
                        <a:rPr lang="en-US" sz="1400" kern="1200" dirty="0" smtClean="0">
                          <a:solidFill>
                            <a:schemeClr val="dk1"/>
                          </a:solidFill>
                          <a:effectLst/>
                          <a:latin typeface="+mn-lt"/>
                          <a:ea typeface="+mn-ea"/>
                          <a:cs typeface="+mn-cs"/>
                        </a:rPr>
                        <a:t>relaying meaningful connections </a:t>
                      </a:r>
                    </a:p>
                    <a:p>
                      <a:endParaRPr lang="en-US" sz="1400" kern="1200" dirty="0" smtClean="0">
                        <a:solidFill>
                          <a:schemeClr val="dk1"/>
                        </a:solidFill>
                        <a:effectLst/>
                        <a:latin typeface="+mn-lt"/>
                        <a:ea typeface="+mn-ea"/>
                        <a:cs typeface="+mn-cs"/>
                      </a:endParaRPr>
                    </a:p>
                    <a:p>
                      <a:r>
                        <a:rPr lang="en-US" sz="1400" kern="1200" dirty="0" smtClean="0">
                          <a:solidFill>
                            <a:schemeClr val="dk1"/>
                          </a:solidFill>
                          <a:effectLst/>
                          <a:latin typeface="+mn-lt"/>
                          <a:ea typeface="+mn-ea"/>
                          <a:cs typeface="+mn-cs"/>
                        </a:rPr>
                        <a:t>­context clues found in the text and/or background knowledge (comes from the student’s own experiences) </a:t>
                      </a:r>
                      <a:endParaRPr lang="en-US" sz="1400" dirty="0"/>
                    </a:p>
                  </a:txBody>
                  <a:tcPr/>
                </a:tc>
                <a:tc>
                  <a:txBody>
                    <a:bodyPr/>
                    <a:lstStyle/>
                    <a:p>
                      <a:r>
                        <a:rPr lang="en-US" sz="1600" kern="1200" dirty="0" smtClean="0">
                          <a:solidFill>
                            <a:schemeClr val="dk1"/>
                          </a:solidFill>
                          <a:effectLst/>
                          <a:latin typeface="+mn-lt"/>
                          <a:ea typeface="+mn-ea"/>
                          <a:cs typeface="+mn-cs"/>
                        </a:rPr>
                        <a:t>Does it sound right?</a:t>
                      </a:r>
                    </a:p>
                    <a:p>
                      <a:r>
                        <a:rPr lang="en-US" sz="1600" kern="1200" dirty="0" smtClean="0">
                          <a:solidFill>
                            <a:schemeClr val="dk1"/>
                          </a:solidFill>
                          <a:effectLst/>
                          <a:latin typeface="+mn-lt"/>
                          <a:ea typeface="+mn-ea"/>
                          <a:cs typeface="+mn-cs"/>
                        </a:rPr>
                        <a:t> </a:t>
                      </a:r>
                    </a:p>
                    <a:p>
                      <a:r>
                        <a:rPr lang="en-US" sz="1400" kern="1200" dirty="0" smtClean="0">
                          <a:solidFill>
                            <a:schemeClr val="dk1"/>
                          </a:solidFill>
                          <a:effectLst/>
                          <a:latin typeface="+mn-lt"/>
                          <a:ea typeface="+mn-ea"/>
                          <a:cs typeface="+mn-cs"/>
                        </a:rPr>
                        <a:t>­making sense of the actual words in the sentences </a:t>
                      </a:r>
                    </a:p>
                    <a:p>
                      <a:endParaRPr lang="en-US" sz="1400" kern="1200" dirty="0" smtClean="0">
                        <a:solidFill>
                          <a:schemeClr val="dk1"/>
                        </a:solidFill>
                        <a:effectLst/>
                        <a:latin typeface="+mn-lt"/>
                        <a:ea typeface="+mn-ea"/>
                        <a:cs typeface="+mn-cs"/>
                      </a:endParaRPr>
                    </a:p>
                    <a:p>
                      <a:r>
                        <a:rPr lang="en-US" sz="1400" kern="1200" dirty="0" smtClean="0">
                          <a:solidFill>
                            <a:schemeClr val="dk1"/>
                          </a:solidFill>
                          <a:effectLst/>
                          <a:latin typeface="+mn-lt"/>
                          <a:ea typeface="+mn-ea"/>
                          <a:cs typeface="+mn-cs"/>
                        </a:rPr>
                        <a:t>­structural cues come from the student’s knowledge of correct oral language structures</a:t>
                      </a:r>
                    </a:p>
                    <a:p>
                      <a:r>
                        <a:rPr lang="en-US" sz="1400" kern="1200" dirty="0" smtClean="0">
                          <a:solidFill>
                            <a:schemeClr val="dk1"/>
                          </a:solidFill>
                          <a:effectLst/>
                          <a:latin typeface="+mn-lt"/>
                          <a:ea typeface="+mn-ea"/>
                          <a:cs typeface="+mn-cs"/>
                        </a:rPr>
                        <a:t> </a:t>
                      </a:r>
                    </a:p>
                    <a:p>
                      <a:r>
                        <a:rPr lang="en-US" sz="1400" kern="1200" dirty="0" smtClean="0">
                          <a:solidFill>
                            <a:schemeClr val="dk1"/>
                          </a:solidFill>
                          <a:effectLst/>
                          <a:latin typeface="+mn-lt"/>
                          <a:ea typeface="+mn-ea"/>
                          <a:cs typeface="+mn-cs"/>
                        </a:rPr>
                        <a:t>­the way in which language is put together into sentences, phrases, paragraphs, etc. </a:t>
                      </a:r>
                      <a:endParaRPr lang="en-US" sz="1400" dirty="0"/>
                    </a:p>
                  </a:txBody>
                  <a:tcPr/>
                </a:tc>
                <a:tc>
                  <a:txBody>
                    <a:bodyPr/>
                    <a:lstStyle/>
                    <a:p>
                      <a:r>
                        <a:rPr lang="en-US" sz="1600" kern="1200" dirty="0" smtClean="0">
                          <a:solidFill>
                            <a:schemeClr val="dk1"/>
                          </a:solidFill>
                          <a:effectLst/>
                          <a:latin typeface="+mn-lt"/>
                          <a:ea typeface="+mn-ea"/>
                          <a:cs typeface="+mn-cs"/>
                        </a:rPr>
                        <a:t>Does it look right? </a:t>
                      </a:r>
                    </a:p>
                    <a:p>
                      <a:endParaRPr lang="en-US" sz="1600" kern="1200" dirty="0" smtClean="0">
                        <a:solidFill>
                          <a:schemeClr val="dk1"/>
                        </a:solidFill>
                        <a:effectLst/>
                        <a:latin typeface="+mn-lt"/>
                        <a:ea typeface="+mn-ea"/>
                        <a:cs typeface="+mn-cs"/>
                      </a:endParaRPr>
                    </a:p>
                    <a:p>
                      <a:r>
                        <a:rPr lang="en-US" sz="1400" kern="1200" dirty="0" smtClean="0">
                          <a:solidFill>
                            <a:schemeClr val="dk1"/>
                          </a:solidFill>
                          <a:effectLst/>
                          <a:latin typeface="+mn-lt"/>
                          <a:ea typeface="+mn-ea"/>
                          <a:cs typeface="+mn-cs"/>
                        </a:rPr>
                        <a:t>­breaking words down into letters, sounds, syllables, prefixes, chunks, etc. </a:t>
                      </a:r>
                    </a:p>
                    <a:p>
                      <a:endParaRPr lang="en-US" sz="1400" kern="1200" dirty="0" smtClean="0">
                        <a:solidFill>
                          <a:schemeClr val="dk1"/>
                        </a:solidFill>
                        <a:effectLst/>
                        <a:latin typeface="+mn-lt"/>
                        <a:ea typeface="+mn-ea"/>
                        <a:cs typeface="+mn-cs"/>
                      </a:endParaRPr>
                    </a:p>
                    <a:p>
                      <a:r>
                        <a:rPr lang="en-US" sz="1400" kern="1200" dirty="0" smtClean="0">
                          <a:solidFill>
                            <a:schemeClr val="dk1"/>
                          </a:solidFill>
                          <a:effectLst/>
                          <a:latin typeface="+mn-lt"/>
                          <a:ea typeface="+mn-ea"/>
                          <a:cs typeface="+mn-cs"/>
                        </a:rPr>
                        <a:t>­visual cues come from student's developing knowledge of letter/sound relationships and of how letters are formed </a:t>
                      </a:r>
                    </a:p>
                    <a:p>
                      <a:endParaRPr lang="en-US" sz="1400" kern="1200" dirty="0" smtClean="0">
                        <a:solidFill>
                          <a:schemeClr val="dk1"/>
                        </a:solidFill>
                        <a:effectLst/>
                        <a:latin typeface="+mn-lt"/>
                        <a:ea typeface="+mn-ea"/>
                        <a:cs typeface="+mn-cs"/>
                      </a:endParaRPr>
                    </a:p>
                    <a:p>
                      <a:r>
                        <a:rPr lang="en-US" sz="1400" kern="1200" dirty="0" smtClean="0">
                          <a:solidFill>
                            <a:schemeClr val="dk1"/>
                          </a:solidFill>
                          <a:effectLst/>
                          <a:latin typeface="+mn-lt"/>
                          <a:ea typeface="+mn-ea"/>
                          <a:cs typeface="+mn-cs"/>
                        </a:rPr>
                        <a:t>­what letters and words look like </a:t>
                      </a:r>
                    </a:p>
                    <a:p>
                      <a:endParaRPr lang="en-US" sz="1400" kern="1200" dirty="0" smtClean="0">
                        <a:solidFill>
                          <a:schemeClr val="dk1"/>
                        </a:solidFill>
                        <a:effectLst/>
                        <a:latin typeface="+mn-lt"/>
                        <a:ea typeface="+mn-ea"/>
                        <a:cs typeface="+mn-cs"/>
                      </a:endParaRPr>
                    </a:p>
                    <a:p>
                      <a:r>
                        <a:rPr lang="en-US" sz="1400" kern="1200" dirty="0" smtClean="0">
                          <a:solidFill>
                            <a:schemeClr val="dk1"/>
                          </a:solidFill>
                          <a:effectLst/>
                          <a:latin typeface="+mn-lt"/>
                          <a:ea typeface="+mn-ea"/>
                          <a:cs typeface="+mn-cs"/>
                        </a:rPr>
                        <a:t>­often identified as sounding out words </a:t>
                      </a:r>
                      <a:endParaRPr lang="en-US" sz="1400" dirty="0"/>
                    </a:p>
                  </a:txBody>
                  <a:tcPr/>
                </a:tc>
              </a:tr>
            </a:tbl>
          </a:graphicData>
        </a:graphic>
      </p:graphicFrame>
    </p:spTree>
    <p:extLst>
      <p:ext uri="{BB962C8B-B14F-4D97-AF65-F5344CB8AC3E}">
        <p14:creationId xmlns:p14="http://schemas.microsoft.com/office/powerpoint/2010/main" val="30831602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What Are the Teaching Points?</a:t>
            </a:r>
            <a:endParaRPr lang="en-US" sz="4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16713296"/>
              </p:ext>
            </p:extLst>
          </p:nvPr>
        </p:nvGraphicFramePr>
        <p:xfrm>
          <a:off x="571500" y="1767417"/>
          <a:ext cx="8001000" cy="4571999"/>
        </p:xfrm>
        <a:graphic>
          <a:graphicData uri="http://schemas.openxmlformats.org/drawingml/2006/table">
            <a:tbl>
              <a:tblPr firstRow="1" bandRow="1">
                <a:tableStyleId>{5C22544A-7EE6-4342-B048-85BDC9FD1C3A}</a:tableStyleId>
              </a:tblPr>
              <a:tblGrid>
                <a:gridCol w="2000250"/>
                <a:gridCol w="2000250"/>
                <a:gridCol w="2000250"/>
                <a:gridCol w="2000250"/>
              </a:tblGrid>
              <a:tr h="370840">
                <a:tc>
                  <a:txBody>
                    <a:bodyPr/>
                    <a:lstStyle/>
                    <a:p>
                      <a:endParaRPr lang="en-US" dirty="0"/>
                    </a:p>
                  </a:txBody>
                  <a:tcPr/>
                </a:tc>
                <a:tc>
                  <a:txBody>
                    <a:bodyPr/>
                    <a:lstStyle/>
                    <a:p>
                      <a:pPr algn="ctr"/>
                      <a:r>
                        <a:rPr lang="en-US" dirty="0" smtClean="0"/>
                        <a:t>Meaning</a:t>
                      </a:r>
                    </a:p>
                    <a:p>
                      <a:pPr algn="ctr"/>
                      <a:r>
                        <a:rPr lang="en-US" dirty="0" smtClean="0"/>
                        <a:t>(Semantic)</a:t>
                      </a:r>
                      <a:endParaRPr lang="en-US" dirty="0"/>
                    </a:p>
                  </a:txBody>
                  <a:tcPr/>
                </a:tc>
                <a:tc>
                  <a:txBody>
                    <a:bodyPr/>
                    <a:lstStyle/>
                    <a:p>
                      <a:pPr algn="ctr"/>
                      <a:r>
                        <a:rPr lang="en-US" dirty="0" smtClean="0"/>
                        <a:t>Structure </a:t>
                      </a:r>
                    </a:p>
                    <a:p>
                      <a:pPr algn="ctr"/>
                      <a:r>
                        <a:rPr lang="en-US" dirty="0" smtClean="0"/>
                        <a:t>(Syntactic)</a:t>
                      </a:r>
                      <a:endParaRPr lang="en-US" dirty="0"/>
                    </a:p>
                  </a:txBody>
                  <a:tcPr/>
                </a:tc>
                <a:tc>
                  <a:txBody>
                    <a:bodyPr/>
                    <a:lstStyle/>
                    <a:p>
                      <a:pPr algn="ctr"/>
                      <a:r>
                        <a:rPr lang="en-US" dirty="0" smtClean="0"/>
                        <a:t>Visual</a:t>
                      </a:r>
                    </a:p>
                    <a:p>
                      <a:pPr algn="ctr"/>
                      <a:r>
                        <a:rPr lang="en-US" dirty="0" smtClean="0"/>
                        <a:t>(</a:t>
                      </a:r>
                      <a:r>
                        <a:rPr lang="en-US" dirty="0" err="1" smtClean="0"/>
                        <a:t>Graphophonic</a:t>
                      </a:r>
                      <a:r>
                        <a:rPr lang="en-US" dirty="0" smtClean="0"/>
                        <a:t>)</a:t>
                      </a:r>
                      <a:endParaRPr lang="en-US" dirty="0"/>
                    </a:p>
                  </a:txBody>
                  <a:tcPr/>
                </a:tc>
              </a:tr>
              <a:tr h="370840">
                <a:tc>
                  <a:txBody>
                    <a:bodyPr/>
                    <a:lstStyle/>
                    <a:p>
                      <a:r>
                        <a:rPr lang="en-US" dirty="0" smtClean="0"/>
                        <a:t>Instructional </a:t>
                      </a:r>
                    </a:p>
                    <a:p>
                      <a:r>
                        <a:rPr lang="en-US" dirty="0" smtClean="0"/>
                        <a:t>Ideas</a:t>
                      </a:r>
                      <a:endParaRPr lang="en-US" dirty="0"/>
                    </a:p>
                  </a:txBody>
                  <a:tcPr/>
                </a:tc>
                <a:tc>
                  <a:txBody>
                    <a:bodyPr/>
                    <a:lstStyle/>
                    <a:p>
                      <a:r>
                        <a:rPr lang="en-US" sz="1200" kern="1200" dirty="0" smtClean="0">
                          <a:solidFill>
                            <a:schemeClr val="dk1"/>
                          </a:solidFill>
                          <a:effectLst/>
                          <a:latin typeface="+mn-lt"/>
                          <a:ea typeface="+mn-ea"/>
                          <a:cs typeface="+mn-cs"/>
                        </a:rPr>
                        <a:t>Teachers need to teach genres, or nature of text forms, purpose for reading, does the word fit, what information do the illustrations provide and what has happened so far. </a:t>
                      </a:r>
                    </a:p>
                    <a:p>
                      <a:endParaRPr lang="en-US" sz="1200" kern="1200" dirty="0" smtClean="0">
                        <a:solidFill>
                          <a:schemeClr val="dk1"/>
                        </a:solidFill>
                        <a:effectLst/>
                        <a:latin typeface="+mn-lt"/>
                        <a:ea typeface="+mn-ea"/>
                        <a:cs typeface="+mn-cs"/>
                      </a:endParaRPr>
                    </a:p>
                    <a:p>
                      <a:r>
                        <a:rPr lang="en-US" sz="1200" kern="1200" dirty="0" smtClean="0">
                          <a:solidFill>
                            <a:schemeClr val="dk1"/>
                          </a:solidFill>
                          <a:effectLst/>
                          <a:latin typeface="+mn-lt"/>
                          <a:ea typeface="+mn-ea"/>
                          <a:cs typeface="+mn-cs"/>
                        </a:rPr>
                        <a:t>­ vocabulary lists</a:t>
                      </a:r>
                      <a:br>
                        <a:rPr lang="en-US" sz="1200" kern="1200" dirty="0" smtClean="0">
                          <a:solidFill>
                            <a:schemeClr val="dk1"/>
                          </a:solidFill>
                          <a:effectLst/>
                          <a:latin typeface="+mn-lt"/>
                          <a:ea typeface="+mn-ea"/>
                          <a:cs typeface="+mn-cs"/>
                        </a:rPr>
                      </a:br>
                      <a:r>
                        <a:rPr lang="en-US" sz="1200" kern="1200" dirty="0" smtClean="0">
                          <a:solidFill>
                            <a:schemeClr val="dk1"/>
                          </a:solidFill>
                          <a:effectLst/>
                          <a:latin typeface="+mn-lt"/>
                          <a:ea typeface="+mn-ea"/>
                          <a:cs typeface="+mn-cs"/>
                        </a:rPr>
                        <a:t>­ oral predicting</a:t>
                      </a:r>
                      <a:br>
                        <a:rPr lang="en-US" sz="1200" kern="1200" dirty="0" smtClean="0">
                          <a:solidFill>
                            <a:schemeClr val="dk1"/>
                          </a:solidFill>
                          <a:effectLst/>
                          <a:latin typeface="+mn-lt"/>
                          <a:ea typeface="+mn-ea"/>
                          <a:cs typeface="+mn-cs"/>
                        </a:rPr>
                      </a:br>
                      <a:r>
                        <a:rPr lang="en-US" sz="1200" kern="1200" dirty="0" smtClean="0">
                          <a:solidFill>
                            <a:schemeClr val="dk1"/>
                          </a:solidFill>
                          <a:effectLst/>
                          <a:latin typeface="+mn-lt"/>
                          <a:ea typeface="+mn-ea"/>
                          <a:cs typeface="+mn-cs"/>
                        </a:rPr>
                        <a:t>­ story line prompts</a:t>
                      </a:r>
                      <a:br>
                        <a:rPr lang="en-US" sz="1200" kern="1200" dirty="0" smtClean="0">
                          <a:solidFill>
                            <a:schemeClr val="dk1"/>
                          </a:solidFill>
                          <a:effectLst/>
                          <a:latin typeface="+mn-lt"/>
                          <a:ea typeface="+mn-ea"/>
                          <a:cs typeface="+mn-cs"/>
                        </a:rPr>
                      </a:br>
                      <a:r>
                        <a:rPr lang="en-US" sz="1200" kern="1200" dirty="0" smtClean="0">
                          <a:solidFill>
                            <a:schemeClr val="dk1"/>
                          </a:solidFill>
                          <a:effectLst/>
                          <a:latin typeface="+mn-lt"/>
                          <a:ea typeface="+mn-ea"/>
                          <a:cs typeface="+mn-cs"/>
                        </a:rPr>
                        <a:t>­ prior knowledge</a:t>
                      </a:r>
                      <a:br>
                        <a:rPr lang="en-US" sz="1200" kern="1200" dirty="0" smtClean="0">
                          <a:solidFill>
                            <a:schemeClr val="dk1"/>
                          </a:solidFill>
                          <a:effectLst/>
                          <a:latin typeface="+mn-lt"/>
                          <a:ea typeface="+mn-ea"/>
                          <a:cs typeface="+mn-cs"/>
                        </a:rPr>
                      </a:br>
                      <a:r>
                        <a:rPr lang="en-US" sz="1200" kern="1200" dirty="0" smtClean="0">
                          <a:solidFill>
                            <a:schemeClr val="dk1"/>
                          </a:solidFill>
                          <a:effectLst/>
                          <a:latin typeface="+mn-lt"/>
                          <a:ea typeface="+mn-ea"/>
                          <a:cs typeface="+mn-cs"/>
                        </a:rPr>
                        <a:t>­ pictures</a:t>
                      </a:r>
                      <a:br>
                        <a:rPr lang="en-US" sz="1200" kern="1200" dirty="0" smtClean="0">
                          <a:solidFill>
                            <a:schemeClr val="dk1"/>
                          </a:solidFill>
                          <a:effectLst/>
                          <a:latin typeface="+mn-lt"/>
                          <a:ea typeface="+mn-ea"/>
                          <a:cs typeface="+mn-cs"/>
                        </a:rPr>
                      </a:br>
                      <a:r>
                        <a:rPr lang="en-US" sz="1200" kern="1200" dirty="0" smtClean="0">
                          <a:solidFill>
                            <a:schemeClr val="dk1"/>
                          </a:solidFill>
                          <a:effectLst/>
                          <a:latin typeface="+mn-lt"/>
                          <a:ea typeface="+mn-ea"/>
                          <a:cs typeface="+mn-cs"/>
                        </a:rPr>
                        <a:t>­ connections</a:t>
                      </a:r>
                      <a:br>
                        <a:rPr lang="en-US" sz="1200" kern="1200" dirty="0" smtClean="0">
                          <a:solidFill>
                            <a:schemeClr val="dk1"/>
                          </a:solidFill>
                          <a:effectLst/>
                          <a:latin typeface="+mn-lt"/>
                          <a:ea typeface="+mn-ea"/>
                          <a:cs typeface="+mn-cs"/>
                        </a:rPr>
                      </a:br>
                      <a:r>
                        <a:rPr lang="en-US" sz="1200" kern="1200" dirty="0" smtClean="0">
                          <a:solidFill>
                            <a:schemeClr val="dk1"/>
                          </a:solidFill>
                          <a:effectLst/>
                          <a:latin typeface="+mn-lt"/>
                          <a:ea typeface="+mn-ea"/>
                          <a:cs typeface="+mn-cs"/>
                        </a:rPr>
                        <a:t>­ webs</a:t>
                      </a:r>
                      <a:br>
                        <a:rPr lang="en-US" sz="1200" kern="1200" dirty="0" smtClean="0">
                          <a:solidFill>
                            <a:schemeClr val="dk1"/>
                          </a:solidFill>
                          <a:effectLst/>
                          <a:latin typeface="+mn-lt"/>
                          <a:ea typeface="+mn-ea"/>
                          <a:cs typeface="+mn-cs"/>
                        </a:rPr>
                      </a:br>
                      <a:r>
                        <a:rPr lang="en-US" sz="1200" kern="1200" dirty="0" smtClean="0">
                          <a:solidFill>
                            <a:schemeClr val="dk1"/>
                          </a:solidFill>
                          <a:effectLst/>
                          <a:latin typeface="+mn-lt"/>
                          <a:ea typeface="+mn-ea"/>
                          <a:cs typeface="+mn-cs"/>
                        </a:rPr>
                        <a:t>­ graphic organizers</a:t>
                      </a:r>
                      <a:br>
                        <a:rPr lang="en-US" sz="1200" kern="1200" dirty="0" smtClean="0">
                          <a:solidFill>
                            <a:schemeClr val="dk1"/>
                          </a:solidFill>
                          <a:effectLst/>
                          <a:latin typeface="+mn-lt"/>
                          <a:ea typeface="+mn-ea"/>
                          <a:cs typeface="+mn-cs"/>
                        </a:rPr>
                      </a:br>
                      <a:r>
                        <a:rPr lang="en-US" sz="1200" kern="1200" dirty="0" smtClean="0">
                          <a:solidFill>
                            <a:schemeClr val="dk1"/>
                          </a:solidFill>
                          <a:effectLst/>
                          <a:latin typeface="+mn-lt"/>
                          <a:ea typeface="+mn-ea"/>
                          <a:cs typeface="+mn-cs"/>
                        </a:rPr>
                        <a:t>­ context clues, pictures, text ­ reading the room</a:t>
                      </a:r>
                      <a:br>
                        <a:rPr lang="en-US" sz="1200" kern="1200" dirty="0" smtClean="0">
                          <a:solidFill>
                            <a:schemeClr val="dk1"/>
                          </a:solidFill>
                          <a:effectLst/>
                          <a:latin typeface="+mn-lt"/>
                          <a:ea typeface="+mn-ea"/>
                          <a:cs typeface="+mn-cs"/>
                        </a:rPr>
                      </a:br>
                      <a:r>
                        <a:rPr lang="en-US" sz="1200" kern="1200" dirty="0" smtClean="0">
                          <a:solidFill>
                            <a:schemeClr val="dk1"/>
                          </a:solidFill>
                          <a:effectLst/>
                          <a:latin typeface="+mn-lt"/>
                          <a:ea typeface="+mn-ea"/>
                          <a:cs typeface="+mn-cs"/>
                        </a:rPr>
                        <a:t>­ “how to choose a book”</a:t>
                      </a:r>
                      <a:br>
                        <a:rPr lang="en-US" sz="1200" kern="1200" dirty="0" smtClean="0">
                          <a:solidFill>
                            <a:schemeClr val="dk1"/>
                          </a:solidFill>
                          <a:effectLst/>
                          <a:latin typeface="+mn-lt"/>
                          <a:ea typeface="+mn-ea"/>
                          <a:cs typeface="+mn-cs"/>
                        </a:rPr>
                      </a:br>
                      <a:r>
                        <a:rPr lang="en-US" sz="1200" kern="1200" dirty="0" smtClean="0">
                          <a:solidFill>
                            <a:schemeClr val="dk1"/>
                          </a:solidFill>
                          <a:effectLst/>
                          <a:latin typeface="+mn-lt"/>
                          <a:ea typeface="+mn-ea"/>
                          <a:cs typeface="+mn-cs"/>
                        </a:rPr>
                        <a:t>­ KWL</a:t>
                      </a:r>
                      <a:br>
                        <a:rPr lang="en-US" sz="1200" kern="1200" dirty="0" smtClean="0">
                          <a:solidFill>
                            <a:schemeClr val="dk1"/>
                          </a:solidFill>
                          <a:effectLst/>
                          <a:latin typeface="+mn-lt"/>
                          <a:ea typeface="+mn-ea"/>
                          <a:cs typeface="+mn-cs"/>
                        </a:rPr>
                      </a:br>
                      <a:endParaRPr lang="en-US" sz="1200" dirty="0"/>
                    </a:p>
                  </a:txBody>
                  <a:tcPr/>
                </a:tc>
                <a:tc>
                  <a:txBody>
                    <a:bodyPr/>
                    <a:lstStyle/>
                    <a:p>
                      <a:r>
                        <a:rPr lang="en-US" sz="1200" kern="1200" dirty="0" smtClean="0">
                          <a:solidFill>
                            <a:schemeClr val="dk1"/>
                          </a:solidFill>
                          <a:effectLst/>
                          <a:latin typeface="+mn-lt"/>
                          <a:ea typeface="+mn-ea"/>
                          <a:cs typeface="+mn-cs"/>
                        </a:rPr>
                        <a:t>Teaching suggestions are to model more complex sentence structures and sentence reconstruction with familiar stories. </a:t>
                      </a:r>
                    </a:p>
                    <a:p>
                      <a:endParaRPr lang="en-US" sz="1200" kern="1200" dirty="0" smtClean="0">
                        <a:solidFill>
                          <a:schemeClr val="dk1"/>
                        </a:solidFill>
                        <a:effectLst/>
                        <a:latin typeface="+mn-lt"/>
                        <a:ea typeface="+mn-ea"/>
                        <a:cs typeface="+mn-cs"/>
                      </a:endParaRPr>
                    </a:p>
                    <a:p>
                      <a:r>
                        <a:rPr lang="en-US" sz="1200" kern="1200" dirty="0" smtClean="0">
                          <a:solidFill>
                            <a:schemeClr val="dk1"/>
                          </a:solidFill>
                          <a:effectLst/>
                          <a:latin typeface="+mn-lt"/>
                          <a:ea typeface="+mn-ea"/>
                          <a:cs typeface="+mn-cs"/>
                        </a:rPr>
                        <a:t>Behaviors that capitalize on structure; </a:t>
                      </a:r>
                    </a:p>
                    <a:p>
                      <a:r>
                        <a:rPr lang="en-US" sz="1200" kern="1200" dirty="0" smtClean="0">
                          <a:solidFill>
                            <a:schemeClr val="dk1"/>
                          </a:solidFill>
                          <a:effectLst/>
                          <a:latin typeface="+mn-lt"/>
                          <a:ea typeface="+mn-ea"/>
                          <a:cs typeface="+mn-cs"/>
                        </a:rPr>
                        <a:t>- reading ahead, and re­ reading </a:t>
                      </a:r>
                    </a:p>
                    <a:p>
                      <a:r>
                        <a:rPr lang="en-US" sz="1200" kern="1200" dirty="0" smtClean="0">
                          <a:solidFill>
                            <a:schemeClr val="dk1"/>
                          </a:solidFill>
                          <a:effectLst/>
                          <a:latin typeface="+mn-lt"/>
                          <a:ea typeface="+mn-ea"/>
                          <a:cs typeface="+mn-cs"/>
                        </a:rPr>
                        <a:t>­cut up sentences</a:t>
                      </a:r>
                      <a:br>
                        <a:rPr lang="en-US" sz="1200" kern="1200" dirty="0" smtClean="0">
                          <a:solidFill>
                            <a:schemeClr val="dk1"/>
                          </a:solidFill>
                          <a:effectLst/>
                          <a:latin typeface="+mn-lt"/>
                          <a:ea typeface="+mn-ea"/>
                          <a:cs typeface="+mn-cs"/>
                        </a:rPr>
                      </a:br>
                      <a:r>
                        <a:rPr lang="en-US" sz="1200" kern="1200" dirty="0" smtClean="0">
                          <a:solidFill>
                            <a:schemeClr val="dk1"/>
                          </a:solidFill>
                          <a:effectLst/>
                          <a:latin typeface="+mn-lt"/>
                          <a:ea typeface="+mn-ea"/>
                          <a:cs typeface="+mn-cs"/>
                        </a:rPr>
                        <a:t>­guess the covered word</a:t>
                      </a:r>
                    </a:p>
                    <a:p>
                      <a:r>
                        <a:rPr lang="en-US" sz="1200" kern="1200" dirty="0" smtClean="0">
                          <a:solidFill>
                            <a:schemeClr val="dk1"/>
                          </a:solidFill>
                          <a:effectLst/>
                          <a:latin typeface="+mn-lt"/>
                          <a:ea typeface="+mn-ea"/>
                          <a:cs typeface="+mn-cs"/>
                        </a:rPr>
                        <a:t>­natural language                 ­knowledge of English </a:t>
                      </a:r>
                      <a:endParaRPr lang="en-US" sz="1200" dirty="0"/>
                    </a:p>
                  </a:txBody>
                  <a:tcPr/>
                </a:tc>
                <a:tc>
                  <a:txBody>
                    <a:bodyPr/>
                    <a:lstStyle/>
                    <a:p>
                      <a:r>
                        <a:rPr lang="en-US" sz="1200" kern="1200" dirty="0" smtClean="0">
                          <a:solidFill>
                            <a:schemeClr val="dk1"/>
                          </a:solidFill>
                          <a:effectLst/>
                          <a:latin typeface="+mn-lt"/>
                          <a:ea typeface="+mn-ea"/>
                          <a:cs typeface="+mn-cs"/>
                        </a:rPr>
                        <a:t>Do the sounds and the words I am reading match the words on the page (phonological awareness cueing system) </a:t>
                      </a:r>
                    </a:p>
                    <a:p>
                      <a:endParaRPr lang="en-US" sz="1200" kern="1200" dirty="0" smtClean="0">
                        <a:solidFill>
                          <a:schemeClr val="dk1"/>
                        </a:solidFill>
                        <a:effectLst/>
                        <a:latin typeface="+mn-lt"/>
                        <a:ea typeface="+mn-ea"/>
                        <a:cs typeface="+mn-cs"/>
                      </a:endParaRPr>
                    </a:p>
                    <a:p>
                      <a:r>
                        <a:rPr lang="en-US" sz="1200" kern="1200" dirty="0" smtClean="0">
                          <a:solidFill>
                            <a:schemeClr val="dk1"/>
                          </a:solidFill>
                          <a:effectLst/>
                          <a:latin typeface="+mn-lt"/>
                          <a:ea typeface="+mn-ea"/>
                          <a:cs typeface="+mn-cs"/>
                        </a:rPr>
                        <a:t>­ making big words</a:t>
                      </a:r>
                      <a:br>
                        <a:rPr lang="en-US" sz="1200" kern="1200" dirty="0" smtClean="0">
                          <a:solidFill>
                            <a:schemeClr val="dk1"/>
                          </a:solidFill>
                          <a:effectLst/>
                          <a:latin typeface="+mn-lt"/>
                          <a:ea typeface="+mn-ea"/>
                          <a:cs typeface="+mn-cs"/>
                        </a:rPr>
                      </a:br>
                      <a:r>
                        <a:rPr lang="en-US" sz="1200" kern="1200" dirty="0" smtClean="0">
                          <a:solidFill>
                            <a:schemeClr val="dk1"/>
                          </a:solidFill>
                          <a:effectLst/>
                          <a:latin typeface="+mn-lt"/>
                          <a:ea typeface="+mn-ea"/>
                          <a:cs typeface="+mn-cs"/>
                        </a:rPr>
                        <a:t>­ month by month phonics</a:t>
                      </a:r>
                    </a:p>
                    <a:p>
                      <a:r>
                        <a:rPr lang="en-US" sz="1200" kern="1200" dirty="0" smtClean="0">
                          <a:solidFill>
                            <a:schemeClr val="dk1"/>
                          </a:solidFill>
                          <a:effectLst/>
                          <a:latin typeface="+mn-lt"/>
                          <a:ea typeface="+mn-ea"/>
                          <a:cs typeface="+mn-cs"/>
                        </a:rPr>
                        <a:t> ­ word sorts</a:t>
                      </a:r>
                      <a:br>
                        <a:rPr lang="en-US" sz="1200" kern="1200" dirty="0" smtClean="0">
                          <a:solidFill>
                            <a:schemeClr val="dk1"/>
                          </a:solidFill>
                          <a:effectLst/>
                          <a:latin typeface="+mn-lt"/>
                          <a:ea typeface="+mn-ea"/>
                          <a:cs typeface="+mn-cs"/>
                        </a:rPr>
                      </a:br>
                      <a:r>
                        <a:rPr lang="en-US" sz="1200" kern="1200" dirty="0" smtClean="0">
                          <a:solidFill>
                            <a:schemeClr val="dk1"/>
                          </a:solidFill>
                          <a:effectLst/>
                          <a:latin typeface="+mn-lt"/>
                          <a:ea typeface="+mn-ea"/>
                          <a:cs typeface="+mn-cs"/>
                        </a:rPr>
                        <a:t>­ word analogies</a:t>
                      </a:r>
                      <a:br>
                        <a:rPr lang="en-US" sz="1200" kern="1200" dirty="0" smtClean="0">
                          <a:solidFill>
                            <a:schemeClr val="dk1"/>
                          </a:solidFill>
                          <a:effectLst/>
                          <a:latin typeface="+mn-lt"/>
                          <a:ea typeface="+mn-ea"/>
                          <a:cs typeface="+mn-cs"/>
                        </a:rPr>
                      </a:br>
                      <a:r>
                        <a:rPr lang="en-US" sz="1200" kern="1200" dirty="0" smtClean="0">
                          <a:solidFill>
                            <a:schemeClr val="dk1"/>
                          </a:solidFill>
                          <a:effectLst/>
                          <a:latin typeface="+mn-lt"/>
                          <a:ea typeface="+mn-ea"/>
                          <a:cs typeface="+mn-cs"/>
                        </a:rPr>
                        <a:t>­ sounds and symbols</a:t>
                      </a:r>
                      <a:br>
                        <a:rPr lang="en-US" sz="1200" kern="1200" dirty="0" smtClean="0">
                          <a:solidFill>
                            <a:schemeClr val="dk1"/>
                          </a:solidFill>
                          <a:effectLst/>
                          <a:latin typeface="+mn-lt"/>
                          <a:ea typeface="+mn-ea"/>
                          <a:cs typeface="+mn-cs"/>
                        </a:rPr>
                      </a:br>
                      <a:r>
                        <a:rPr lang="en-US" sz="1200" kern="1200" dirty="0" smtClean="0">
                          <a:solidFill>
                            <a:schemeClr val="dk1"/>
                          </a:solidFill>
                          <a:effectLst/>
                          <a:latin typeface="+mn-lt"/>
                          <a:ea typeface="+mn-ea"/>
                          <a:cs typeface="+mn-cs"/>
                        </a:rPr>
                        <a:t>­ capitalization</a:t>
                      </a:r>
                      <a:br>
                        <a:rPr lang="en-US" sz="1200" kern="1200" dirty="0" smtClean="0">
                          <a:solidFill>
                            <a:schemeClr val="dk1"/>
                          </a:solidFill>
                          <a:effectLst/>
                          <a:latin typeface="+mn-lt"/>
                          <a:ea typeface="+mn-ea"/>
                          <a:cs typeface="+mn-cs"/>
                        </a:rPr>
                      </a:br>
                      <a:r>
                        <a:rPr lang="en-US" sz="1200" kern="1200" dirty="0" smtClean="0">
                          <a:solidFill>
                            <a:schemeClr val="dk1"/>
                          </a:solidFill>
                          <a:effectLst/>
                          <a:latin typeface="+mn-lt"/>
                          <a:ea typeface="+mn-ea"/>
                          <a:cs typeface="+mn-cs"/>
                        </a:rPr>
                        <a:t>­ punctuation</a:t>
                      </a:r>
                      <a:br>
                        <a:rPr lang="en-US" sz="1200" kern="1200" dirty="0" smtClean="0">
                          <a:solidFill>
                            <a:schemeClr val="dk1"/>
                          </a:solidFill>
                          <a:effectLst/>
                          <a:latin typeface="+mn-lt"/>
                          <a:ea typeface="+mn-ea"/>
                          <a:cs typeface="+mn-cs"/>
                        </a:rPr>
                      </a:br>
                      <a:r>
                        <a:rPr lang="en-US" sz="1200" kern="1200" dirty="0" smtClean="0">
                          <a:solidFill>
                            <a:schemeClr val="dk1"/>
                          </a:solidFill>
                          <a:effectLst/>
                          <a:latin typeface="+mn-lt"/>
                          <a:ea typeface="+mn-ea"/>
                          <a:cs typeface="+mn-cs"/>
                        </a:rPr>
                        <a:t>­ directionality</a:t>
                      </a:r>
                      <a:br>
                        <a:rPr lang="en-US" sz="1200" kern="1200" dirty="0" smtClean="0">
                          <a:solidFill>
                            <a:schemeClr val="dk1"/>
                          </a:solidFill>
                          <a:effectLst/>
                          <a:latin typeface="+mn-lt"/>
                          <a:ea typeface="+mn-ea"/>
                          <a:cs typeface="+mn-cs"/>
                        </a:rPr>
                      </a:br>
                      <a:r>
                        <a:rPr lang="en-US" sz="1200" kern="1200" dirty="0" smtClean="0">
                          <a:solidFill>
                            <a:schemeClr val="dk1"/>
                          </a:solidFill>
                          <a:effectLst/>
                          <a:latin typeface="+mn-lt"/>
                          <a:ea typeface="+mn-ea"/>
                          <a:cs typeface="+mn-cs"/>
                        </a:rPr>
                        <a:t>­ word and spaces</a:t>
                      </a:r>
                      <a:br>
                        <a:rPr lang="en-US" sz="1200" kern="1200" dirty="0" smtClean="0">
                          <a:solidFill>
                            <a:schemeClr val="dk1"/>
                          </a:solidFill>
                          <a:effectLst/>
                          <a:latin typeface="+mn-lt"/>
                          <a:ea typeface="+mn-ea"/>
                          <a:cs typeface="+mn-cs"/>
                        </a:rPr>
                      </a:br>
                      <a:r>
                        <a:rPr lang="en-US" sz="1200" kern="1200" dirty="0" smtClean="0">
                          <a:solidFill>
                            <a:schemeClr val="dk1"/>
                          </a:solidFill>
                          <a:effectLst/>
                          <a:latin typeface="+mn-lt"/>
                          <a:ea typeface="+mn-ea"/>
                          <a:cs typeface="+mn-cs"/>
                        </a:rPr>
                        <a:t>­ beginnings and endings</a:t>
                      </a:r>
                      <a:br>
                        <a:rPr lang="en-US" sz="1200" kern="1200" dirty="0" smtClean="0">
                          <a:solidFill>
                            <a:schemeClr val="dk1"/>
                          </a:solidFill>
                          <a:effectLst/>
                          <a:latin typeface="+mn-lt"/>
                          <a:ea typeface="+mn-ea"/>
                          <a:cs typeface="+mn-cs"/>
                        </a:rPr>
                      </a:br>
                      <a:r>
                        <a:rPr lang="en-US" sz="1200" kern="1200" dirty="0" smtClean="0">
                          <a:solidFill>
                            <a:schemeClr val="dk1"/>
                          </a:solidFill>
                          <a:effectLst/>
                          <a:latin typeface="+mn-lt"/>
                          <a:ea typeface="+mn-ea"/>
                          <a:cs typeface="+mn-cs"/>
                        </a:rPr>
                        <a:t>­ word families</a:t>
                      </a:r>
                      <a:br>
                        <a:rPr lang="en-US" sz="1200" kern="1200" dirty="0" smtClean="0">
                          <a:solidFill>
                            <a:schemeClr val="dk1"/>
                          </a:solidFill>
                          <a:effectLst/>
                          <a:latin typeface="+mn-lt"/>
                          <a:ea typeface="+mn-ea"/>
                          <a:cs typeface="+mn-cs"/>
                        </a:rPr>
                      </a:br>
                      <a:r>
                        <a:rPr lang="en-US" sz="1200" kern="1200" dirty="0" smtClean="0">
                          <a:solidFill>
                            <a:schemeClr val="dk1"/>
                          </a:solidFill>
                          <a:effectLst/>
                          <a:latin typeface="+mn-lt"/>
                          <a:ea typeface="+mn-ea"/>
                          <a:cs typeface="+mn-cs"/>
                        </a:rPr>
                        <a:t>­ root words</a:t>
                      </a:r>
                      <a:br>
                        <a:rPr lang="en-US" sz="1200" kern="1200" dirty="0" smtClean="0">
                          <a:solidFill>
                            <a:schemeClr val="dk1"/>
                          </a:solidFill>
                          <a:effectLst/>
                          <a:latin typeface="+mn-lt"/>
                          <a:ea typeface="+mn-ea"/>
                          <a:cs typeface="+mn-cs"/>
                        </a:rPr>
                      </a:br>
                      <a:r>
                        <a:rPr lang="en-US" sz="1200" kern="1200" dirty="0" smtClean="0">
                          <a:solidFill>
                            <a:schemeClr val="dk1"/>
                          </a:solidFill>
                          <a:effectLst/>
                          <a:latin typeface="+mn-lt"/>
                          <a:ea typeface="+mn-ea"/>
                          <a:cs typeface="+mn-cs"/>
                        </a:rPr>
                        <a:t>­ syllables</a:t>
                      </a:r>
                      <a:br>
                        <a:rPr lang="en-US" sz="1200" kern="1200" dirty="0" smtClean="0">
                          <a:solidFill>
                            <a:schemeClr val="dk1"/>
                          </a:solidFill>
                          <a:effectLst/>
                          <a:latin typeface="+mn-lt"/>
                          <a:ea typeface="+mn-ea"/>
                          <a:cs typeface="+mn-cs"/>
                        </a:rPr>
                      </a:br>
                      <a:endParaRPr lang="en-US" sz="1200" dirty="0"/>
                    </a:p>
                  </a:txBody>
                  <a:tcPr/>
                </a:tc>
              </a:tr>
            </a:tbl>
          </a:graphicData>
        </a:graphic>
      </p:graphicFrame>
    </p:spTree>
    <p:extLst>
      <p:ext uri="{BB962C8B-B14F-4D97-AF65-F5344CB8AC3E}">
        <p14:creationId xmlns:p14="http://schemas.microsoft.com/office/powerpoint/2010/main" val="41161509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Miscue Analysis</a:t>
            </a:r>
            <a:endParaRPr lang="en-US" dirty="0"/>
          </a:p>
        </p:txBody>
      </p:sp>
      <p:sp>
        <p:nvSpPr>
          <p:cNvPr id="3" name="Content Placeholder 2"/>
          <p:cNvSpPr>
            <a:spLocks noGrp="1"/>
          </p:cNvSpPr>
          <p:nvPr>
            <p:ph idx="1"/>
          </p:nvPr>
        </p:nvSpPr>
        <p:spPr/>
        <p:txBody>
          <a:bodyPr/>
          <a:lstStyle/>
          <a:p>
            <a:r>
              <a:rPr lang="en-US" dirty="0" smtClean="0"/>
              <a:t>Which of the cueing systems is the student using?</a:t>
            </a:r>
          </a:p>
          <a:p>
            <a:r>
              <a:rPr lang="en-US" dirty="0" smtClean="0"/>
              <a:t>Do a running record if you are not sure!</a:t>
            </a:r>
          </a:p>
          <a:p>
            <a:r>
              <a:rPr lang="en-US" dirty="0" smtClean="0"/>
              <a:t>Older students that struggle usually are over-dependent on phonics (visual); teach them to utilize a variety of systems.</a:t>
            </a:r>
            <a:endParaRPr lang="en-US" dirty="0"/>
          </a:p>
        </p:txBody>
      </p:sp>
      <p:pic>
        <p:nvPicPr>
          <p:cNvPr id="4" name="Picture 3" descr="L4Cues.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5130" y="4111935"/>
            <a:ext cx="2160002" cy="2151851"/>
          </a:xfrm>
          <a:prstGeom prst="rect">
            <a:avLst/>
          </a:prstGeom>
        </p:spPr>
      </p:pic>
    </p:spTree>
    <p:extLst>
      <p:ext uri="{BB962C8B-B14F-4D97-AF65-F5344CB8AC3E}">
        <p14:creationId xmlns:p14="http://schemas.microsoft.com/office/powerpoint/2010/main" val="22293624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The 7 Comprehension Strategies </a:t>
            </a:r>
            <a:endParaRPr lang="en-US" sz="4000" dirty="0"/>
          </a:p>
        </p:txBody>
      </p:sp>
      <p:sp>
        <p:nvSpPr>
          <p:cNvPr id="3" name="Content Placeholder 2"/>
          <p:cNvSpPr>
            <a:spLocks noGrp="1"/>
          </p:cNvSpPr>
          <p:nvPr>
            <p:ph idx="1"/>
          </p:nvPr>
        </p:nvSpPr>
        <p:spPr/>
        <p:txBody>
          <a:bodyPr>
            <a:normAutofit fontScale="92500" lnSpcReduction="10000"/>
          </a:bodyPr>
          <a:lstStyle/>
          <a:p>
            <a:r>
              <a:rPr lang="en-US" dirty="0" smtClean="0"/>
              <a:t>Making Connections</a:t>
            </a:r>
          </a:p>
          <a:p>
            <a:r>
              <a:rPr lang="en-US" dirty="0" smtClean="0"/>
              <a:t>Questioning</a:t>
            </a:r>
          </a:p>
          <a:p>
            <a:r>
              <a:rPr lang="en-US" dirty="0" smtClean="0"/>
              <a:t>Visualizing</a:t>
            </a:r>
          </a:p>
          <a:p>
            <a:r>
              <a:rPr lang="en-US" dirty="0" smtClean="0"/>
              <a:t>Inferring</a:t>
            </a:r>
          </a:p>
          <a:p>
            <a:r>
              <a:rPr lang="en-US" dirty="0" smtClean="0"/>
              <a:t>Determining Importance</a:t>
            </a:r>
          </a:p>
          <a:p>
            <a:r>
              <a:rPr lang="en-US" dirty="0" smtClean="0"/>
              <a:t>Synthesizing</a:t>
            </a:r>
          </a:p>
          <a:p>
            <a:r>
              <a:rPr lang="en-US" dirty="0" smtClean="0"/>
              <a:t>Repair understanding</a:t>
            </a:r>
          </a:p>
          <a:p>
            <a:endParaRPr lang="en-US" dirty="0"/>
          </a:p>
        </p:txBody>
      </p:sp>
      <p:pic>
        <p:nvPicPr>
          <p:cNvPr id="4" name="Picture 3" descr="3 boys readin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02792" y="1984075"/>
            <a:ext cx="3492500" cy="2324100"/>
          </a:xfrm>
          <a:prstGeom prst="rect">
            <a:avLst/>
          </a:prstGeom>
        </p:spPr>
      </p:pic>
    </p:spTree>
    <p:extLst>
      <p:ext uri="{BB962C8B-B14F-4D97-AF65-F5344CB8AC3E}">
        <p14:creationId xmlns:p14="http://schemas.microsoft.com/office/powerpoint/2010/main" val="36504249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Questions About Text</a:t>
            </a:r>
            <a:endParaRPr lang="en-US" dirty="0"/>
          </a:p>
        </p:txBody>
      </p:sp>
      <p:sp>
        <p:nvSpPr>
          <p:cNvPr id="3" name="Content Placeholder 2"/>
          <p:cNvSpPr>
            <a:spLocks noGrp="1"/>
          </p:cNvSpPr>
          <p:nvPr>
            <p:ph idx="1"/>
          </p:nvPr>
        </p:nvSpPr>
        <p:spPr/>
        <p:txBody>
          <a:bodyPr/>
          <a:lstStyle/>
          <a:p>
            <a:pPr>
              <a:buFont typeface="+mj-lt"/>
              <a:buAutoNum type="arabicPeriod"/>
            </a:pPr>
            <a:r>
              <a:rPr lang="en-US" dirty="0" smtClean="0"/>
              <a:t>What does the text SAY?</a:t>
            </a:r>
          </a:p>
          <a:p>
            <a:pPr>
              <a:buFont typeface="+mj-lt"/>
              <a:buAutoNum type="arabicPeriod"/>
            </a:pPr>
            <a:r>
              <a:rPr lang="en-US" dirty="0" smtClean="0"/>
              <a:t>How does the AUTHOR say it?</a:t>
            </a:r>
          </a:p>
          <a:p>
            <a:pPr>
              <a:buFont typeface="+mj-lt"/>
              <a:buAutoNum type="arabicPeriod"/>
            </a:pPr>
            <a:r>
              <a:rPr lang="en-US" dirty="0" smtClean="0"/>
              <a:t>What does it MEAN?</a:t>
            </a:r>
          </a:p>
          <a:p>
            <a:pPr>
              <a:buFont typeface="+mj-lt"/>
              <a:buAutoNum type="arabicPeriod"/>
            </a:pPr>
            <a:r>
              <a:rPr lang="en-US" dirty="0" smtClean="0"/>
              <a:t>So what?  What does it mean to ME?</a:t>
            </a:r>
          </a:p>
          <a:p>
            <a:pPr>
              <a:buFont typeface="+mj-lt"/>
              <a:buAutoNum type="arabicPeriod"/>
            </a:pPr>
            <a:endParaRPr lang="en-US" dirty="0"/>
          </a:p>
        </p:txBody>
      </p:sp>
      <p:pic>
        <p:nvPicPr>
          <p:cNvPr id="4" name="Picture 3" descr="string guy questio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49973" y="2513067"/>
            <a:ext cx="1206500" cy="2590800"/>
          </a:xfrm>
          <a:prstGeom prst="rect">
            <a:avLst/>
          </a:prstGeom>
        </p:spPr>
      </p:pic>
    </p:spTree>
    <p:extLst>
      <p:ext uri="{BB962C8B-B14F-4D97-AF65-F5344CB8AC3E}">
        <p14:creationId xmlns:p14="http://schemas.microsoft.com/office/powerpoint/2010/main" val="42517298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Again…</a:t>
            </a:r>
            <a:r>
              <a:rPr lang="en-US" dirty="0" err="1" smtClean="0"/>
              <a:t>Serravallo</a:t>
            </a:r>
            <a:endParaRPr lang="en-US" dirty="0"/>
          </a:p>
        </p:txBody>
      </p:sp>
      <p:sp>
        <p:nvSpPr>
          <p:cNvPr id="3" name="Content Placeholder 2"/>
          <p:cNvSpPr>
            <a:spLocks noGrp="1"/>
          </p:cNvSpPr>
          <p:nvPr>
            <p:ph idx="1"/>
          </p:nvPr>
        </p:nvSpPr>
        <p:spPr>
          <a:xfrm>
            <a:off x="571500" y="1905000"/>
            <a:ext cx="8001000" cy="4106334"/>
          </a:xfrm>
        </p:spPr>
        <p:txBody>
          <a:bodyPr/>
          <a:lstStyle/>
          <a:p>
            <a:pPr marL="0" indent="0">
              <a:buNone/>
            </a:pPr>
            <a:endParaRPr lang="en-US" dirty="0"/>
          </a:p>
        </p:txBody>
      </p:sp>
      <p:sp>
        <p:nvSpPr>
          <p:cNvPr id="4" name="Oval 3"/>
          <p:cNvSpPr/>
          <p:nvPr/>
        </p:nvSpPr>
        <p:spPr>
          <a:xfrm>
            <a:off x="1037167" y="1979082"/>
            <a:ext cx="3884084" cy="3841749"/>
          </a:xfrm>
          <a:prstGeom prst="ellipse">
            <a:avLst/>
          </a:prstGeom>
          <a:solidFill>
            <a:schemeClr val="accent3">
              <a:alpha val="43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r>
              <a:rPr lang="en-US" u="sng" dirty="0" smtClean="0">
                <a:solidFill>
                  <a:schemeClr val="tx1"/>
                </a:solidFill>
              </a:rPr>
              <a:t>Guided Reading</a:t>
            </a:r>
          </a:p>
          <a:p>
            <a:pPr algn="ctr"/>
            <a:endParaRPr lang="en-US" dirty="0" smtClean="0">
              <a:solidFill>
                <a:schemeClr val="tx1"/>
              </a:solidFill>
            </a:endParaRPr>
          </a:p>
          <a:p>
            <a:pPr marL="285750" indent="-285750" algn="ctr">
              <a:buFont typeface="Arial"/>
              <a:buChar char="•"/>
            </a:pPr>
            <a:r>
              <a:rPr lang="en-US" dirty="0" smtClean="0">
                <a:solidFill>
                  <a:schemeClr val="tx1"/>
                </a:solidFill>
              </a:rPr>
              <a:t>Same book</a:t>
            </a:r>
          </a:p>
          <a:p>
            <a:pPr marL="285750" indent="-285750" algn="ctr">
              <a:buFont typeface="Arial"/>
              <a:buChar char="•"/>
            </a:pPr>
            <a:r>
              <a:rPr lang="en-US" dirty="0" smtClean="0">
                <a:solidFill>
                  <a:schemeClr val="tx1"/>
                </a:solidFill>
              </a:rPr>
              <a:t>Instructional level</a:t>
            </a:r>
          </a:p>
          <a:p>
            <a:pPr marL="285750" indent="-285750" algn="ctr">
              <a:buFont typeface="Arial"/>
              <a:buChar char="•"/>
            </a:pPr>
            <a:r>
              <a:rPr lang="en-US" dirty="0" smtClean="0">
                <a:solidFill>
                  <a:schemeClr val="tx1"/>
                </a:solidFill>
              </a:rPr>
              <a:t>Structure:  book, intro, reading, teach</a:t>
            </a:r>
          </a:p>
          <a:p>
            <a:pPr marL="285750" indent="-285750" algn="ctr">
              <a:buFont typeface="Arial"/>
              <a:buChar char="•"/>
            </a:pPr>
            <a:r>
              <a:rPr lang="en-US" dirty="0" smtClean="0">
                <a:solidFill>
                  <a:schemeClr val="tx1"/>
                </a:solidFill>
              </a:rPr>
              <a:t>Why?  Support with level</a:t>
            </a:r>
          </a:p>
          <a:p>
            <a:pPr marL="285750" indent="-285750" algn="ctr">
              <a:buFont typeface="Arial"/>
              <a:buChar char="•"/>
            </a:pPr>
            <a:endParaRPr lang="en-US" dirty="0">
              <a:solidFill>
                <a:schemeClr val="tx1"/>
              </a:solidFill>
            </a:endParaRPr>
          </a:p>
          <a:p>
            <a:pPr marL="285750" indent="-285750" algn="ctr">
              <a:buFont typeface="Arial"/>
              <a:buChar char="•"/>
            </a:pPr>
            <a:r>
              <a:rPr lang="en-US" dirty="0" smtClean="0">
                <a:solidFill>
                  <a:schemeClr val="tx1"/>
                </a:solidFill>
              </a:rPr>
              <a:t>A - K</a:t>
            </a:r>
            <a:endParaRPr lang="en-US" dirty="0">
              <a:solidFill>
                <a:schemeClr val="tx1"/>
              </a:solidFill>
            </a:endParaRPr>
          </a:p>
          <a:p>
            <a:pPr algn="ctr"/>
            <a:endParaRPr lang="en-US" dirty="0" smtClean="0"/>
          </a:p>
          <a:p>
            <a:pPr algn="ctr"/>
            <a:endParaRPr lang="en-US" dirty="0"/>
          </a:p>
          <a:p>
            <a:pPr algn="ctr"/>
            <a:endParaRPr lang="en-US" dirty="0"/>
          </a:p>
          <a:p>
            <a:pPr algn="ctr"/>
            <a:endParaRPr lang="en-US" dirty="0"/>
          </a:p>
        </p:txBody>
      </p:sp>
      <p:sp>
        <p:nvSpPr>
          <p:cNvPr id="5" name="Oval 4"/>
          <p:cNvSpPr/>
          <p:nvPr/>
        </p:nvSpPr>
        <p:spPr>
          <a:xfrm>
            <a:off x="4561417" y="1979082"/>
            <a:ext cx="3778249" cy="3841749"/>
          </a:xfrm>
          <a:prstGeom prst="ellipse">
            <a:avLst/>
          </a:prstGeom>
          <a:solidFill>
            <a:schemeClr val="accent5">
              <a:alpha val="28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u="sng" dirty="0" smtClean="0">
                <a:solidFill>
                  <a:srgbClr val="000000"/>
                </a:solidFill>
              </a:rPr>
              <a:t>Strategy Lesson</a:t>
            </a:r>
          </a:p>
          <a:p>
            <a:pPr algn="ctr"/>
            <a:endParaRPr lang="en-US" dirty="0" smtClean="0">
              <a:solidFill>
                <a:srgbClr val="000000"/>
              </a:solidFill>
            </a:endParaRPr>
          </a:p>
          <a:p>
            <a:pPr marL="285750" indent="-285750" algn="ctr">
              <a:buFont typeface="Arial"/>
              <a:buChar char="•"/>
            </a:pPr>
            <a:r>
              <a:rPr lang="en-US" dirty="0" smtClean="0">
                <a:solidFill>
                  <a:srgbClr val="000000"/>
                </a:solidFill>
              </a:rPr>
              <a:t>Different books </a:t>
            </a:r>
            <a:r>
              <a:rPr lang="en-US" sz="1200" dirty="0" smtClean="0">
                <a:solidFill>
                  <a:srgbClr val="000000"/>
                </a:solidFill>
              </a:rPr>
              <a:t>(everyone brings their choice)</a:t>
            </a:r>
          </a:p>
          <a:p>
            <a:pPr marL="285750" indent="-285750" algn="ctr">
              <a:buFont typeface="Arial"/>
              <a:buChar char="•"/>
            </a:pPr>
            <a:r>
              <a:rPr lang="en-US" dirty="0" smtClean="0">
                <a:solidFill>
                  <a:srgbClr val="000000"/>
                </a:solidFill>
              </a:rPr>
              <a:t>Independent level</a:t>
            </a:r>
          </a:p>
          <a:p>
            <a:pPr marL="285750" indent="-285750" algn="ctr">
              <a:buFont typeface="Arial"/>
              <a:buChar char="•"/>
            </a:pPr>
            <a:r>
              <a:rPr lang="en-US" dirty="0" smtClean="0">
                <a:solidFill>
                  <a:srgbClr val="000000"/>
                </a:solidFill>
              </a:rPr>
              <a:t>Structure:  strategy, kids practice while teacher coaches, link</a:t>
            </a:r>
          </a:p>
          <a:p>
            <a:pPr marL="285750" indent="-285750" algn="ctr">
              <a:buFont typeface="Arial"/>
              <a:buChar char="•"/>
            </a:pPr>
            <a:r>
              <a:rPr lang="en-US" dirty="0" smtClean="0">
                <a:solidFill>
                  <a:srgbClr val="000000"/>
                </a:solidFill>
              </a:rPr>
              <a:t>Why?  Teach a strategy</a:t>
            </a:r>
          </a:p>
          <a:p>
            <a:pPr marL="285750" indent="-285750" algn="ctr">
              <a:buFont typeface="Arial"/>
              <a:buChar char="•"/>
            </a:pPr>
            <a:endParaRPr lang="en-US" dirty="0">
              <a:solidFill>
                <a:srgbClr val="000000"/>
              </a:solidFill>
            </a:endParaRPr>
          </a:p>
          <a:p>
            <a:pPr marL="285750" indent="-285750" algn="ctr">
              <a:buFont typeface="Arial"/>
              <a:buChar char="•"/>
            </a:pPr>
            <a:r>
              <a:rPr lang="en-US" dirty="0" smtClean="0">
                <a:solidFill>
                  <a:srgbClr val="000000"/>
                </a:solidFill>
              </a:rPr>
              <a:t>G and Up</a:t>
            </a:r>
            <a:endParaRPr lang="en-US" dirty="0">
              <a:solidFill>
                <a:srgbClr val="000000"/>
              </a:solidFill>
            </a:endParaRPr>
          </a:p>
        </p:txBody>
      </p:sp>
    </p:spTree>
    <p:extLst>
      <p:ext uri="{BB962C8B-B14F-4D97-AF65-F5344CB8AC3E}">
        <p14:creationId xmlns:p14="http://schemas.microsoft.com/office/powerpoint/2010/main" val="31342522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What are the “Experts” Saying About Close Reading and Comprehension Instruction?</a:t>
            </a:r>
            <a:endParaRPr lang="en-US" sz="2800" dirty="0"/>
          </a:p>
        </p:txBody>
      </p:sp>
      <p:sp>
        <p:nvSpPr>
          <p:cNvPr id="3" name="Content Placeholder 2"/>
          <p:cNvSpPr>
            <a:spLocks noGrp="1"/>
          </p:cNvSpPr>
          <p:nvPr>
            <p:ph idx="1"/>
          </p:nvPr>
        </p:nvSpPr>
        <p:spPr/>
        <p:txBody>
          <a:bodyPr>
            <a:normAutofit fontScale="70000" lnSpcReduction="20000"/>
          </a:bodyPr>
          <a:lstStyle/>
          <a:p>
            <a:pPr>
              <a:buFont typeface="+mj-lt"/>
              <a:buAutoNum type="arabicPeriod"/>
            </a:pPr>
            <a:r>
              <a:rPr lang="en-US" dirty="0" smtClean="0"/>
              <a:t>Number off 1-7 around the room until everyone has a number.</a:t>
            </a:r>
          </a:p>
          <a:p>
            <a:pPr>
              <a:buFont typeface="+mj-lt"/>
              <a:buAutoNum type="arabicPeriod"/>
            </a:pPr>
            <a:r>
              <a:rPr lang="en-US" dirty="0" smtClean="0"/>
              <a:t>You will have 7 minutes to read the blog post with your number.  Be sure to annotate your text.</a:t>
            </a:r>
          </a:p>
          <a:p>
            <a:pPr>
              <a:buFont typeface="+mj-lt"/>
              <a:buAutoNum type="arabicPeriod"/>
            </a:pPr>
            <a:r>
              <a:rPr lang="en-US" dirty="0" smtClean="0"/>
              <a:t>When the timer goes off, you will find the other people with your number and you will talk about your blog post.  You will have </a:t>
            </a:r>
            <a:r>
              <a:rPr lang="en-US" dirty="0"/>
              <a:t>5</a:t>
            </a:r>
            <a:r>
              <a:rPr lang="en-US" dirty="0" smtClean="0"/>
              <a:t> minutes to discuss.</a:t>
            </a:r>
          </a:p>
          <a:p>
            <a:pPr>
              <a:buFont typeface="+mj-lt"/>
              <a:buAutoNum type="arabicPeriod"/>
            </a:pPr>
            <a:r>
              <a:rPr lang="en-US" dirty="0" smtClean="0"/>
              <a:t>Next, your group will summarize your blog in no more than 10 words. What message did you take from this reading?</a:t>
            </a:r>
          </a:p>
          <a:p>
            <a:pPr>
              <a:buFont typeface="+mj-lt"/>
              <a:buAutoNum type="arabicPeriod"/>
            </a:pPr>
            <a:r>
              <a:rPr lang="en-US" dirty="0" smtClean="0"/>
              <a:t>Finally, come up with ONE compelling question you still have.  Write your question on the chart paper at the front of the room.  You will have 10 minutes to complete your summary and develop your question.</a:t>
            </a:r>
          </a:p>
          <a:p>
            <a:pPr>
              <a:buFont typeface="+mj-lt"/>
              <a:buAutoNum type="arabicPeriod"/>
            </a:pPr>
            <a:r>
              <a:rPr lang="en-US" dirty="0" smtClean="0"/>
              <a:t>Be ready to read your summary to the group.</a:t>
            </a:r>
          </a:p>
          <a:p>
            <a:pPr>
              <a:buFont typeface="+mj-lt"/>
              <a:buAutoNum type="arabicPeriod"/>
            </a:pPr>
            <a:endParaRPr lang="en-US" dirty="0"/>
          </a:p>
        </p:txBody>
      </p:sp>
      <p:pic>
        <p:nvPicPr>
          <p:cNvPr id="4" name="Picture 3" descr="puzzle in brai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41281" y="5199812"/>
            <a:ext cx="1312397" cy="1312397"/>
          </a:xfrm>
          <a:prstGeom prst="rect">
            <a:avLst/>
          </a:prstGeom>
        </p:spPr>
      </p:pic>
    </p:spTree>
    <p:extLst>
      <p:ext uri="{BB962C8B-B14F-4D97-AF65-F5344CB8AC3E}">
        <p14:creationId xmlns:p14="http://schemas.microsoft.com/office/powerpoint/2010/main" val="2678604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Text Complexity</a:t>
            </a:r>
            <a:endParaRPr lang="en-US" dirty="0"/>
          </a:p>
        </p:txBody>
      </p:sp>
      <p:sp>
        <p:nvSpPr>
          <p:cNvPr id="3" name="Content Placeholder 2"/>
          <p:cNvSpPr>
            <a:spLocks noGrp="1"/>
          </p:cNvSpPr>
          <p:nvPr>
            <p:ph idx="1"/>
          </p:nvPr>
        </p:nvSpPr>
        <p:spPr/>
        <p:txBody>
          <a:bodyPr>
            <a:normAutofit fontScale="92500"/>
          </a:bodyPr>
          <a:lstStyle/>
          <a:p>
            <a:r>
              <a:rPr lang="en-US" dirty="0" smtClean="0"/>
              <a:t>The CCSS requires greater rigor and more complex text.</a:t>
            </a:r>
          </a:p>
          <a:p>
            <a:r>
              <a:rPr lang="en-US" dirty="0" smtClean="0"/>
              <a:t>Nobody is saying that students in the primary grades should read harder text; we do expect that we are reading harder text TO them.  By 2</a:t>
            </a:r>
            <a:r>
              <a:rPr lang="en-US" baseline="30000" dirty="0" smtClean="0"/>
              <a:t>nd</a:t>
            </a:r>
            <a:r>
              <a:rPr lang="en-US" dirty="0" smtClean="0"/>
              <a:t> grade, students should be doing the reading.</a:t>
            </a:r>
          </a:p>
          <a:p>
            <a:r>
              <a:rPr lang="en-US" dirty="0" smtClean="0"/>
              <a:t>We want students of all ages digging into complex text, thinking deeply about that text, and finding the evidence for their thinking in that text.</a:t>
            </a:r>
          </a:p>
          <a:p>
            <a:r>
              <a:rPr lang="en-US" dirty="0" smtClean="0"/>
              <a:t>We have to understand what makes the text hard.  Those “hard parts” become our teaching points.</a:t>
            </a:r>
            <a:endParaRPr lang="en-US" dirty="0"/>
          </a:p>
        </p:txBody>
      </p:sp>
      <p:pic>
        <p:nvPicPr>
          <p:cNvPr id="4" name="Picture 3" descr="string of reader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2165" y="5519052"/>
            <a:ext cx="2054023" cy="1001496"/>
          </a:xfrm>
          <a:prstGeom prst="rect">
            <a:avLst/>
          </a:prstGeom>
        </p:spPr>
      </p:pic>
    </p:spTree>
    <p:extLst>
      <p:ext uri="{BB962C8B-B14F-4D97-AF65-F5344CB8AC3E}">
        <p14:creationId xmlns:p14="http://schemas.microsoft.com/office/powerpoint/2010/main" val="5761900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Text Complexity Rubric</a:t>
            </a:r>
            <a:endParaRPr lang="en-US" dirty="0"/>
          </a:p>
        </p:txBody>
      </p:sp>
      <p:sp>
        <p:nvSpPr>
          <p:cNvPr id="3" name="Content Placeholder 2"/>
          <p:cNvSpPr>
            <a:spLocks noGrp="1"/>
          </p:cNvSpPr>
          <p:nvPr>
            <p:ph idx="1"/>
          </p:nvPr>
        </p:nvSpPr>
        <p:spPr/>
        <p:txBody>
          <a:bodyPr/>
          <a:lstStyle/>
          <a:p>
            <a:r>
              <a:rPr lang="en-US" dirty="0" smtClean="0"/>
              <a:t>from </a:t>
            </a:r>
            <a:r>
              <a:rPr lang="en-US" i="1" dirty="0" smtClean="0"/>
              <a:t>Notice &amp; Note </a:t>
            </a:r>
            <a:r>
              <a:rPr lang="en-US" sz="1600" dirty="0" smtClean="0"/>
              <a:t>(Beers &amp; </a:t>
            </a:r>
            <a:r>
              <a:rPr lang="en-US" sz="1600" dirty="0" err="1" smtClean="0"/>
              <a:t>Probst</a:t>
            </a:r>
            <a:r>
              <a:rPr lang="en-US" sz="1600" dirty="0" smtClean="0"/>
              <a:t>, 2013)</a:t>
            </a:r>
          </a:p>
          <a:p>
            <a:pPr marL="0" indent="0">
              <a:buNone/>
            </a:pPr>
            <a:endParaRPr lang="en-US" sz="1600" dirty="0"/>
          </a:p>
        </p:txBody>
      </p:sp>
      <p:pic>
        <p:nvPicPr>
          <p:cNvPr id="4" name="Picture 3" descr="notice and not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3505" y="2712300"/>
            <a:ext cx="2260600" cy="2844800"/>
          </a:xfrm>
          <a:prstGeom prst="rect">
            <a:avLst/>
          </a:prstGeom>
        </p:spPr>
      </p:pic>
    </p:spTree>
    <p:extLst>
      <p:ext uri="{BB962C8B-B14F-4D97-AF65-F5344CB8AC3E}">
        <p14:creationId xmlns:p14="http://schemas.microsoft.com/office/powerpoint/2010/main" val="27753006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descr="DOK_Chart.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5214" y="0"/>
            <a:ext cx="4839203" cy="6262498"/>
          </a:xfrm>
          <a:prstGeom prst="rect">
            <a:avLst/>
          </a:prstGeom>
        </p:spPr>
      </p:pic>
    </p:spTree>
    <p:extLst>
      <p:ext uri="{BB962C8B-B14F-4D97-AF65-F5344CB8AC3E}">
        <p14:creationId xmlns:p14="http://schemas.microsoft.com/office/powerpoint/2010/main" val="41932425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85800" y="304800"/>
            <a:ext cx="7772400" cy="1066800"/>
          </a:xfrm>
        </p:spPr>
        <p:txBody>
          <a:bodyPr/>
          <a:lstStyle/>
          <a:p>
            <a:r>
              <a:rPr lang="en-US" sz="3200" b="1" dirty="0"/>
              <a:t>Knowing what to listen for: </a:t>
            </a:r>
            <a:br>
              <a:rPr lang="en-US" sz="3200" b="1" dirty="0"/>
            </a:br>
            <a:r>
              <a:rPr lang="en-US" sz="3200" b="1" dirty="0"/>
              <a:t>Productive group work in action </a:t>
            </a:r>
            <a:endParaRPr lang="en-US" sz="3600" dirty="0">
              <a:latin typeface="Comic Sans MS" charset="0"/>
            </a:endParaRPr>
          </a:p>
        </p:txBody>
      </p:sp>
      <p:graphicFrame>
        <p:nvGraphicFramePr>
          <p:cNvPr id="12291" name="Object 3"/>
          <p:cNvGraphicFramePr>
            <a:graphicFrameLocks noGrp="1" noChangeAspect="1"/>
          </p:cNvGraphicFramePr>
          <p:nvPr>
            <p:ph type="body" idx="1"/>
          </p:nvPr>
        </p:nvGraphicFramePr>
        <p:xfrm>
          <a:off x="2209800" y="1752600"/>
          <a:ext cx="4267200" cy="3730625"/>
        </p:xfrm>
        <a:graphic>
          <a:graphicData uri="http://schemas.openxmlformats.org/presentationml/2006/ole">
            <mc:AlternateContent xmlns:mc="http://schemas.openxmlformats.org/markup-compatibility/2006">
              <mc:Choice xmlns:v="urn:schemas-microsoft-com:vml" Requires="v">
                <p:oleObj spid="_x0000_s1094" name="Document" r:id="rId5" imgW="5486400" imgH="5242560" progId="Word.Document.8">
                  <p:embed/>
                </p:oleObj>
              </mc:Choice>
              <mc:Fallback>
                <p:oleObj name="Document" r:id="rId5" imgW="5486400" imgH="5242560" progId="Word.Document.8">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09800" y="1752600"/>
                        <a:ext cx="4267200" cy="3730625"/>
                      </a:xfrm>
                      <a:prstGeom prst="rect">
                        <a:avLst/>
                      </a:prstGeom>
                    </p:spPr>
                  </p:pic>
                </p:oleObj>
              </mc:Fallback>
            </mc:AlternateContent>
          </a:graphicData>
        </a:graphic>
      </p:graphicFrame>
      <p:sp>
        <p:nvSpPr>
          <p:cNvPr id="12292" name="Text Box 4"/>
          <p:cNvSpPr txBox="1">
            <a:spLocks noChangeArrowheads="1"/>
          </p:cNvSpPr>
          <p:nvPr/>
        </p:nvSpPr>
        <p:spPr bwMode="auto">
          <a:xfrm>
            <a:off x="838200" y="6172200"/>
            <a:ext cx="7394575" cy="3968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a:spAutoFit/>
          </a:bodyPr>
          <a:lstStyle/>
          <a:p>
            <a:r>
              <a:rPr lang="en-US" sz="2000" b="1" i="1"/>
              <a:t>How do you know productive group work when you hear it?</a:t>
            </a:r>
            <a:endParaRPr lang="en-US" sz="2000"/>
          </a:p>
        </p:txBody>
      </p:sp>
    </p:spTree>
    <p:extLst>
      <p:ext uri="{BB962C8B-B14F-4D97-AF65-F5344CB8AC3E}">
        <p14:creationId xmlns:p14="http://schemas.microsoft.com/office/powerpoint/2010/main" val="30830080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Close Reading?</a:t>
            </a:r>
            <a:endParaRPr lang="en-US" dirty="0"/>
          </a:p>
        </p:txBody>
      </p:sp>
      <p:pic>
        <p:nvPicPr>
          <p:cNvPr id="4" name="Content Placeholder 3" descr="Lehman infographic.jpg"/>
          <p:cNvPicPr>
            <a:picLocks noGrp="1" noChangeAspect="1"/>
          </p:cNvPicPr>
          <p:nvPr>
            <p:ph idx="1"/>
          </p:nvPr>
        </p:nvPicPr>
        <p:blipFill>
          <a:blip r:embed="rId3">
            <a:extLst>
              <a:ext uri="{28A0092B-C50C-407E-A947-70E740481C1C}">
                <a14:useLocalDpi xmlns:a14="http://schemas.microsoft.com/office/drawing/2010/main" val="0"/>
              </a:ext>
            </a:extLst>
          </a:blip>
          <a:srcRect l="-46266" r="-46266"/>
          <a:stretch>
            <a:fillRect/>
          </a:stretch>
        </p:blipFill>
        <p:spPr/>
      </p:pic>
    </p:spTree>
    <p:extLst>
      <p:ext uri="{BB962C8B-B14F-4D97-AF65-F5344CB8AC3E}">
        <p14:creationId xmlns:p14="http://schemas.microsoft.com/office/powerpoint/2010/main" val="6548449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Powerful Close Reading Instruction</a:t>
            </a:r>
            <a:endParaRPr lang="en-US" sz="4400" dirty="0"/>
          </a:p>
        </p:txBody>
      </p:sp>
      <p:sp>
        <p:nvSpPr>
          <p:cNvPr id="3" name="Content Placeholder 2"/>
          <p:cNvSpPr>
            <a:spLocks noGrp="1"/>
          </p:cNvSpPr>
          <p:nvPr>
            <p:ph idx="1"/>
          </p:nvPr>
        </p:nvSpPr>
        <p:spPr/>
        <p:txBody>
          <a:bodyPr>
            <a:normAutofit fontScale="77500" lnSpcReduction="20000"/>
          </a:bodyPr>
          <a:lstStyle/>
          <a:p>
            <a:r>
              <a:rPr lang="en-US" dirty="0"/>
              <a:t>m</a:t>
            </a:r>
            <a:r>
              <a:rPr lang="en-US" dirty="0" smtClean="0"/>
              <a:t>ust raise engagement and joy, not diminish it</a:t>
            </a:r>
          </a:p>
          <a:p>
            <a:r>
              <a:rPr lang="en-US" dirty="0" smtClean="0"/>
              <a:t>must lead to student independence, not dependence on teacher’s prompting</a:t>
            </a:r>
          </a:p>
          <a:p>
            <a:r>
              <a:rPr lang="en-US" dirty="0"/>
              <a:t>m</a:t>
            </a:r>
            <a:r>
              <a:rPr lang="en-US" dirty="0" smtClean="0"/>
              <a:t>ust be one piece of your reading instruction, not the only part of your instruction</a:t>
            </a:r>
          </a:p>
          <a:p>
            <a:r>
              <a:rPr lang="en-US" dirty="0" smtClean="0"/>
              <a:t>must allow time for students to read for extended periods and across many pages of text, not interrupt time spent reading with activities</a:t>
            </a:r>
          </a:p>
          <a:p>
            <a:r>
              <a:rPr lang="en-US" dirty="0" smtClean="0"/>
              <a:t>must be repeated across time and involve lots of opportunities for practice, not be a one-time, off-the-checklist activity</a:t>
            </a:r>
          </a:p>
          <a:p>
            <a:r>
              <a:rPr lang="en-US" dirty="0" smtClean="0"/>
              <a:t>must be designed in response to the strengths and needs of your students, not planned solely to match a book or fit a scope and sequence</a:t>
            </a:r>
            <a:endParaRPr lang="en-US" dirty="0"/>
          </a:p>
        </p:txBody>
      </p:sp>
      <p:pic>
        <p:nvPicPr>
          <p:cNvPr id="4" name="Picture 3" descr="cartoon boys with book.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1663" y="1009567"/>
            <a:ext cx="1217836" cy="1256410"/>
          </a:xfrm>
          <a:prstGeom prst="rect">
            <a:avLst/>
          </a:prstGeom>
        </p:spPr>
      </p:pic>
    </p:spTree>
    <p:extLst>
      <p:ext uri="{BB962C8B-B14F-4D97-AF65-F5344CB8AC3E}">
        <p14:creationId xmlns:p14="http://schemas.microsoft.com/office/powerpoint/2010/main" val="15655634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Close Reading?</a:t>
            </a:r>
            <a:endParaRPr lang="en-US" dirty="0"/>
          </a:p>
        </p:txBody>
      </p:sp>
      <p:sp>
        <p:nvSpPr>
          <p:cNvPr id="3" name="Content Placeholder 2"/>
          <p:cNvSpPr>
            <a:spLocks noGrp="1"/>
          </p:cNvSpPr>
          <p:nvPr>
            <p:ph idx="1"/>
          </p:nvPr>
        </p:nvSpPr>
        <p:spPr/>
        <p:txBody>
          <a:bodyPr/>
          <a:lstStyle/>
          <a:p>
            <a:r>
              <a:rPr lang="en-US" dirty="0" smtClean="0"/>
              <a:t>It is an interaction between the reader and a text </a:t>
            </a:r>
            <a:r>
              <a:rPr lang="en-US" sz="1600" dirty="0" smtClean="0"/>
              <a:t>(Douglas Fisher in the online video interview, “Close Reading and the Common Core Standards,” April 3, 2012)</a:t>
            </a:r>
          </a:p>
          <a:p>
            <a:r>
              <a:rPr lang="en-US" dirty="0" smtClean="0"/>
              <a:t>It is about making careful observations of a text and then interpretations of those observations </a:t>
            </a:r>
            <a:r>
              <a:rPr lang="en-US" sz="1600" dirty="0" smtClean="0"/>
              <a:t>(Patricia </a:t>
            </a:r>
            <a:r>
              <a:rPr lang="en-US" sz="1600" dirty="0" err="1" smtClean="0"/>
              <a:t>Kain</a:t>
            </a:r>
            <a:r>
              <a:rPr lang="en-US" sz="1600" dirty="0" smtClean="0"/>
              <a:t> for the Writing Center at Harvard University, 1998)</a:t>
            </a:r>
          </a:p>
          <a:p>
            <a:r>
              <a:rPr lang="en-US" dirty="0" smtClean="0"/>
              <a:t>It involves rereading; often rereading a short portion of a text that helps a reader to carry new ideas to the whole text</a:t>
            </a:r>
            <a:r>
              <a:rPr lang="en-US" sz="2800" dirty="0" smtClean="0"/>
              <a:t> </a:t>
            </a:r>
            <a:r>
              <a:rPr lang="en-US" sz="1600" dirty="0" smtClean="0"/>
              <a:t>(</a:t>
            </a:r>
            <a:r>
              <a:rPr lang="en-US" sz="1600" dirty="0" err="1" smtClean="0"/>
              <a:t>Kylene</a:t>
            </a:r>
            <a:r>
              <a:rPr lang="en-US" sz="1600" dirty="0" smtClean="0"/>
              <a:t> Beers and Robert </a:t>
            </a:r>
            <a:r>
              <a:rPr lang="en-US" sz="1600" dirty="0" err="1" smtClean="0"/>
              <a:t>Probst</a:t>
            </a:r>
            <a:r>
              <a:rPr lang="en-US" sz="1600" dirty="0" smtClean="0"/>
              <a:t> in </a:t>
            </a:r>
            <a:r>
              <a:rPr lang="en-US" sz="1600" i="1" dirty="0" smtClean="0"/>
              <a:t>Notice and Note</a:t>
            </a:r>
            <a:r>
              <a:rPr lang="en-US" sz="1600" dirty="0" smtClean="0"/>
              <a:t>, 2012)</a:t>
            </a:r>
            <a:endParaRPr lang="en-US" sz="1600" dirty="0"/>
          </a:p>
        </p:txBody>
      </p:sp>
    </p:spTree>
    <p:extLst>
      <p:ext uri="{BB962C8B-B14F-4D97-AF65-F5344CB8AC3E}">
        <p14:creationId xmlns:p14="http://schemas.microsoft.com/office/powerpoint/2010/main" val="7995461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Creating a Close Reading</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“We will be reading this text multiple times.”  </a:t>
            </a:r>
            <a:r>
              <a:rPr lang="en-US" sz="1600" dirty="0" smtClean="0"/>
              <a:t>Doug Fisher</a:t>
            </a:r>
            <a:endParaRPr lang="en-US" dirty="0" smtClean="0"/>
          </a:p>
          <a:p>
            <a:pPr>
              <a:buFont typeface="+mj-lt"/>
              <a:buAutoNum type="arabicPeriod"/>
            </a:pPr>
            <a:r>
              <a:rPr lang="en-US" dirty="0" smtClean="0"/>
              <a:t>Use a short passage.</a:t>
            </a:r>
          </a:p>
          <a:p>
            <a:pPr>
              <a:buFont typeface="+mj-lt"/>
              <a:buAutoNum type="arabicPeriod"/>
            </a:pPr>
            <a:r>
              <a:rPr lang="en-US" dirty="0" smtClean="0"/>
              <a:t>Read with a pencil</a:t>
            </a:r>
            <a:r>
              <a:rPr lang="en-US" sz="1300" dirty="0" smtClean="0"/>
              <a:t>. (Teach them to annotate…even our youngest students…sticky notes.)</a:t>
            </a:r>
          </a:p>
          <a:p>
            <a:pPr>
              <a:buFont typeface="+mj-lt"/>
              <a:buAutoNum type="arabicPeriod"/>
            </a:pPr>
            <a:r>
              <a:rPr lang="en-US" dirty="0" smtClean="0"/>
              <a:t>Note what’s confusing.</a:t>
            </a:r>
          </a:p>
          <a:p>
            <a:pPr>
              <a:buFont typeface="+mj-lt"/>
              <a:buAutoNum type="arabicPeriod"/>
            </a:pPr>
            <a:r>
              <a:rPr lang="en-US" dirty="0" smtClean="0"/>
              <a:t>Pay attention to patterns.</a:t>
            </a:r>
          </a:p>
          <a:p>
            <a:pPr>
              <a:buFont typeface="+mj-lt"/>
              <a:buAutoNum type="arabicPeriod"/>
            </a:pPr>
            <a:r>
              <a:rPr lang="en-US" dirty="0" smtClean="0"/>
              <a:t>Give students a chance to struggle a bit.</a:t>
            </a:r>
          </a:p>
          <a:p>
            <a:pPr marL="0" indent="0">
              <a:buNone/>
            </a:pPr>
            <a:r>
              <a:rPr lang="en-US" dirty="0" smtClean="0"/>
              <a:t>“Read like a detective.  Write like a reporter”  </a:t>
            </a:r>
            <a:r>
              <a:rPr lang="en-US" sz="1700" dirty="0" smtClean="0"/>
              <a:t>David Coleman</a:t>
            </a:r>
          </a:p>
        </p:txBody>
      </p:sp>
      <p:pic>
        <p:nvPicPr>
          <p:cNvPr id="4" name="Picture 3" descr="boy with glasses and book.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7854" y="3660745"/>
            <a:ext cx="1662668" cy="1102421"/>
          </a:xfrm>
          <a:prstGeom prst="rect">
            <a:avLst/>
          </a:prstGeom>
        </p:spPr>
      </p:pic>
    </p:spTree>
    <p:extLst>
      <p:ext uri="{BB962C8B-B14F-4D97-AF65-F5344CB8AC3E}">
        <p14:creationId xmlns:p14="http://schemas.microsoft.com/office/powerpoint/2010/main" val="20753149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Creating a Close Reading</a:t>
            </a:r>
            <a:endParaRPr lang="en-US" dirty="0"/>
          </a:p>
        </p:txBody>
      </p:sp>
      <p:sp>
        <p:nvSpPr>
          <p:cNvPr id="3" name="Content Placeholder 2"/>
          <p:cNvSpPr>
            <a:spLocks noGrp="1"/>
          </p:cNvSpPr>
          <p:nvPr>
            <p:ph idx="1"/>
          </p:nvPr>
        </p:nvSpPr>
        <p:spPr>
          <a:xfrm>
            <a:off x="571500" y="1894144"/>
            <a:ext cx="8001000" cy="4114800"/>
          </a:xfrm>
        </p:spPr>
        <p:txBody>
          <a:bodyPr>
            <a:normAutofit fontScale="70000" lnSpcReduction="20000"/>
          </a:bodyPr>
          <a:lstStyle/>
          <a:p>
            <a:r>
              <a:rPr lang="en-US" dirty="0" smtClean="0"/>
              <a:t>Understanding at a deep level what the author intends is critical before you can make a personal connection.</a:t>
            </a:r>
          </a:p>
          <a:p>
            <a:r>
              <a:rPr lang="en-US" dirty="0" smtClean="0"/>
              <a:t>You choose a piece of text, figure out what makes it hard, then design your lesson around this list.</a:t>
            </a:r>
          </a:p>
          <a:p>
            <a:r>
              <a:rPr lang="en-US" dirty="0" smtClean="0"/>
              <a:t>In a close reading, we avoid frontloading and pre-teaching vocabulary.</a:t>
            </a:r>
          </a:p>
          <a:p>
            <a:r>
              <a:rPr lang="en-US" dirty="0" smtClean="0"/>
              <a:t>Close reading is a type of guided instruction (“We do it” on the GRR)</a:t>
            </a:r>
          </a:p>
          <a:p>
            <a:r>
              <a:rPr lang="en-US" dirty="0" smtClean="0"/>
              <a:t>Plan to read the text 4, 5, 6 times…if you don’t need to do this, your questions aren’t deep enough.</a:t>
            </a:r>
          </a:p>
          <a:p>
            <a:r>
              <a:rPr lang="en-US" dirty="0" smtClean="0"/>
              <a:t>Students do a “cold” reading first.  Tell them, “I know this is hard.  It’s okay; we’re going to read it again and again to get it.”</a:t>
            </a:r>
          </a:p>
          <a:p>
            <a:r>
              <a:rPr lang="en-US" dirty="0" smtClean="0"/>
              <a:t>In the early grades, the first read is a read-aloud.</a:t>
            </a:r>
          </a:p>
        </p:txBody>
      </p:sp>
      <p:pic>
        <p:nvPicPr>
          <p:cNvPr id="4" name="Picture 3" descr="kid with binoc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8526" y="5254090"/>
            <a:ext cx="1886634" cy="1255469"/>
          </a:xfrm>
          <a:prstGeom prst="rect">
            <a:avLst/>
          </a:prstGeom>
        </p:spPr>
      </p:pic>
    </p:spTree>
    <p:extLst>
      <p:ext uri="{BB962C8B-B14F-4D97-AF65-F5344CB8AC3E}">
        <p14:creationId xmlns:p14="http://schemas.microsoft.com/office/powerpoint/2010/main" val="19632598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How to Do a Close Reading </a:t>
            </a:r>
            <a:endParaRPr lang="en-US" sz="4400" dirty="0"/>
          </a:p>
        </p:txBody>
      </p:sp>
      <p:sp>
        <p:nvSpPr>
          <p:cNvPr id="3" name="Content Placeholder 2"/>
          <p:cNvSpPr>
            <a:spLocks noGrp="1"/>
          </p:cNvSpPr>
          <p:nvPr>
            <p:ph idx="1"/>
          </p:nvPr>
        </p:nvSpPr>
        <p:spPr/>
        <p:txBody>
          <a:bodyPr>
            <a:normAutofit fontScale="92500" lnSpcReduction="20000"/>
          </a:bodyPr>
          <a:lstStyle/>
          <a:p>
            <a:pPr>
              <a:buFont typeface="+mj-lt"/>
              <a:buAutoNum type="arabicPeriod"/>
            </a:pPr>
            <a:r>
              <a:rPr lang="en-US" dirty="0" smtClean="0"/>
              <a:t>First, read through </a:t>
            </a:r>
            <a:r>
              <a:rPr lang="en-US" b="1" dirty="0" smtClean="0"/>
              <a:t>lenses</a:t>
            </a:r>
            <a:r>
              <a:rPr lang="en-US" dirty="0" smtClean="0"/>
              <a:t>:  Decide what you will be paying attention to while reading and collect those details.</a:t>
            </a:r>
          </a:p>
          <a:p>
            <a:pPr>
              <a:buFont typeface="+mj-lt"/>
              <a:buAutoNum type="arabicPeriod"/>
            </a:pPr>
            <a:r>
              <a:rPr lang="en-US" dirty="0" smtClean="0"/>
              <a:t>Next, use lenses to find </a:t>
            </a:r>
            <a:r>
              <a:rPr lang="en-US" b="1" dirty="0" smtClean="0"/>
              <a:t>patterns</a:t>
            </a:r>
            <a:r>
              <a:rPr lang="en-US" dirty="0" smtClean="0"/>
              <a:t>:  Look across all of the details you have collected and find patterns.  As Dorothy </a:t>
            </a:r>
            <a:r>
              <a:rPr lang="en-US" dirty="0" err="1" smtClean="0"/>
              <a:t>Barnhouse</a:t>
            </a:r>
            <a:r>
              <a:rPr lang="en-US" dirty="0" smtClean="0"/>
              <a:t> and Vicki Vinton discuss in </a:t>
            </a:r>
            <a:r>
              <a:rPr lang="en-US" i="1" dirty="0" smtClean="0"/>
              <a:t>What Readers Really Do </a:t>
            </a:r>
            <a:r>
              <a:rPr lang="en-US" dirty="0" smtClean="0"/>
              <a:t>(2012), details alone do not mean much until you begin to see relationships across them.</a:t>
            </a:r>
          </a:p>
          <a:p>
            <a:pPr>
              <a:buFont typeface="+mj-lt"/>
              <a:buAutoNum type="arabicPeriod"/>
            </a:pPr>
            <a:r>
              <a:rPr lang="en-US" dirty="0" smtClean="0"/>
              <a:t>Finally, use the patterns to </a:t>
            </a:r>
            <a:r>
              <a:rPr lang="en-US" b="1" dirty="0" smtClean="0"/>
              <a:t>develop a new understanding of the text</a:t>
            </a:r>
            <a:r>
              <a:rPr lang="en-US" dirty="0" smtClean="0"/>
              <a:t>:  Consider these patterns in light of what you have already learned from the text.  Put these together to develop a new understanding of the text or a deeper, evidence-based interpretation.</a:t>
            </a:r>
            <a:endParaRPr lang="en-US" dirty="0"/>
          </a:p>
        </p:txBody>
      </p:sp>
      <p:pic>
        <p:nvPicPr>
          <p:cNvPr id="4" name="Picture 3" descr="CLIPART_OF_16339_SM.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02382" y="5502583"/>
            <a:ext cx="1933011" cy="934764"/>
          </a:xfrm>
          <a:prstGeom prst="rect">
            <a:avLst/>
          </a:prstGeom>
        </p:spPr>
      </p:pic>
    </p:spTree>
    <p:extLst>
      <p:ext uri="{BB962C8B-B14F-4D97-AF65-F5344CB8AC3E}">
        <p14:creationId xmlns:p14="http://schemas.microsoft.com/office/powerpoint/2010/main" val="42862219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Reading Closely for Text Evidence</a:t>
            </a:r>
            <a:endParaRPr lang="en-US" sz="40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51832228"/>
              </p:ext>
            </p:extLst>
          </p:nvPr>
        </p:nvGraphicFramePr>
        <p:xfrm>
          <a:off x="571500" y="1905000"/>
          <a:ext cx="8008197" cy="4759959"/>
        </p:xfrm>
        <a:graphic>
          <a:graphicData uri="http://schemas.openxmlformats.org/drawingml/2006/table">
            <a:tbl>
              <a:tblPr firstRow="1" bandRow="1">
                <a:tableStyleId>{5C22544A-7EE6-4342-B048-85BDC9FD1C3A}</a:tableStyleId>
              </a:tblPr>
              <a:tblGrid>
                <a:gridCol w="2557780"/>
                <a:gridCol w="5450417"/>
              </a:tblGrid>
              <a:tr h="370840">
                <a:tc>
                  <a:txBody>
                    <a:bodyPr/>
                    <a:lstStyle/>
                    <a:p>
                      <a:pPr marL="342900" indent="-342900">
                        <a:buFont typeface="+mj-lt"/>
                        <a:buAutoNum type="arabicPeriod"/>
                      </a:pPr>
                      <a:r>
                        <a:rPr lang="en-US" b="0" dirty="0" smtClean="0">
                          <a:solidFill>
                            <a:srgbClr val="000000"/>
                          </a:solidFill>
                        </a:rPr>
                        <a:t>Read through</a:t>
                      </a:r>
                      <a:r>
                        <a:rPr lang="en-US" b="0" baseline="0" dirty="0" smtClean="0">
                          <a:solidFill>
                            <a:srgbClr val="000000"/>
                          </a:solidFill>
                        </a:rPr>
                        <a:t> </a:t>
                      </a:r>
                      <a:r>
                        <a:rPr lang="en-US" b="1" baseline="0" dirty="0" smtClean="0">
                          <a:solidFill>
                            <a:srgbClr val="000000"/>
                          </a:solidFill>
                        </a:rPr>
                        <a:t>lenses</a:t>
                      </a:r>
                      <a:r>
                        <a:rPr lang="en-US" b="0" baseline="0" dirty="0" smtClean="0">
                          <a:solidFill>
                            <a:srgbClr val="000000"/>
                          </a:solidFill>
                        </a:rPr>
                        <a:t>.</a:t>
                      </a:r>
                      <a:endParaRPr lang="en-US" b="0" dirty="0">
                        <a:solidFill>
                          <a:srgbClr val="000000"/>
                        </a:solidFill>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alpha val="18000"/>
                      </a:schemeClr>
                    </a:solidFill>
                  </a:tcPr>
                </a:tc>
                <a:tc>
                  <a:txBody>
                    <a:bodyPr/>
                    <a:lstStyle/>
                    <a:p>
                      <a:r>
                        <a:rPr lang="en-US" b="0" dirty="0" smtClean="0">
                          <a:solidFill>
                            <a:srgbClr val="000000"/>
                          </a:solidFill>
                        </a:rPr>
                        <a:t>Choose specific details to gather as data:</a:t>
                      </a:r>
                    </a:p>
                    <a:p>
                      <a:pPr marL="285750" indent="-285750">
                        <a:buFont typeface="Arial"/>
                        <a:buChar char="•"/>
                      </a:pPr>
                      <a:r>
                        <a:rPr lang="en-US" b="0" dirty="0" smtClean="0">
                          <a:solidFill>
                            <a:srgbClr val="000000"/>
                          </a:solidFill>
                        </a:rPr>
                        <a:t>What characters/people say/think/do</a:t>
                      </a:r>
                    </a:p>
                    <a:p>
                      <a:pPr marL="285750" indent="-285750">
                        <a:buFont typeface="Arial"/>
                        <a:buChar char="•"/>
                      </a:pPr>
                      <a:r>
                        <a:rPr lang="en-US" b="0" dirty="0" smtClean="0">
                          <a:solidFill>
                            <a:srgbClr val="000000"/>
                          </a:solidFill>
                        </a:rPr>
                        <a:t>Relationships</a:t>
                      </a:r>
                    </a:p>
                    <a:p>
                      <a:pPr marL="285750" indent="-285750">
                        <a:buFont typeface="Arial"/>
                        <a:buChar char="•"/>
                      </a:pPr>
                      <a:r>
                        <a:rPr lang="en-US" b="0" dirty="0" smtClean="0">
                          <a:solidFill>
                            <a:srgbClr val="000000"/>
                          </a:solidFill>
                        </a:rPr>
                        <a:t>Setting</a:t>
                      </a:r>
                      <a:r>
                        <a:rPr lang="en-US" b="0" baseline="0" dirty="0" smtClean="0">
                          <a:solidFill>
                            <a:srgbClr val="000000"/>
                          </a:solidFill>
                        </a:rPr>
                        <a:t> descriptions</a:t>
                      </a:r>
                    </a:p>
                    <a:p>
                      <a:pPr marL="285750" indent="-285750">
                        <a:buFont typeface="Arial"/>
                        <a:buChar char="•"/>
                      </a:pPr>
                      <a:r>
                        <a:rPr lang="en-US" b="0" baseline="0" dirty="0" smtClean="0">
                          <a:solidFill>
                            <a:srgbClr val="000000"/>
                          </a:solidFill>
                        </a:rPr>
                        <a:t>Time period</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alpha val="18000"/>
                      </a:schemeClr>
                    </a:solidFill>
                  </a:tcPr>
                </a:tc>
              </a:tr>
              <a:tr h="370840">
                <a:tc>
                  <a:txBody>
                    <a:bodyPr/>
                    <a:lstStyle/>
                    <a:p>
                      <a:pPr marL="0" indent="0">
                        <a:buFont typeface="+mj-lt"/>
                        <a:buNone/>
                      </a:pPr>
                      <a:r>
                        <a:rPr lang="en-US" dirty="0" smtClean="0"/>
                        <a:t>2. </a:t>
                      </a:r>
                      <a:r>
                        <a:rPr lang="en-US" i="1" dirty="0" smtClean="0"/>
                        <a:t>Use lenses to </a:t>
                      </a:r>
                      <a:r>
                        <a:rPr lang="en-US" b="1" dirty="0" smtClean="0"/>
                        <a:t>find</a:t>
                      </a:r>
                    </a:p>
                    <a:p>
                      <a:pPr marL="0" indent="0">
                        <a:buFont typeface="+mj-lt"/>
                        <a:buNone/>
                      </a:pPr>
                      <a:r>
                        <a:rPr lang="en-US" b="1" dirty="0" smtClean="0"/>
                        <a:t>    patterns. </a:t>
                      </a:r>
                      <a:endParaRPr lang="en-US" b="1"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marL="285750" indent="-285750" algn="l">
                        <a:buFont typeface="Arial"/>
                        <a:buChar char="•"/>
                      </a:pPr>
                      <a:r>
                        <a:rPr lang="en-US" dirty="0" smtClean="0"/>
                        <a:t>What</a:t>
                      </a:r>
                      <a:r>
                        <a:rPr lang="en-US" baseline="0" dirty="0" smtClean="0"/>
                        <a:t> details fit together?</a:t>
                      </a:r>
                    </a:p>
                    <a:p>
                      <a:pPr marL="285750" indent="-285750" algn="l">
                        <a:buFont typeface="Arial"/>
                        <a:buChar char="•"/>
                      </a:pPr>
                      <a:r>
                        <a:rPr lang="en-US" baseline="0" dirty="0" smtClean="0"/>
                        <a:t>How do they fit together?</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r>
              <a:tr h="370840">
                <a:tc>
                  <a:txBody>
                    <a:bodyPr/>
                    <a:lstStyle/>
                    <a:p>
                      <a:pPr marL="0" indent="0">
                        <a:buNone/>
                      </a:pPr>
                      <a:r>
                        <a:rPr lang="en-US" i="0" dirty="0" smtClean="0"/>
                        <a:t>3. </a:t>
                      </a:r>
                      <a:r>
                        <a:rPr lang="en-US" i="1" dirty="0" smtClean="0"/>
                        <a:t>Use the patterns to</a:t>
                      </a:r>
                    </a:p>
                    <a:p>
                      <a:pPr marL="0" indent="0">
                        <a:buNone/>
                      </a:pPr>
                      <a:r>
                        <a:rPr lang="en-US" dirty="0" smtClean="0"/>
                        <a:t>      </a:t>
                      </a:r>
                      <a:r>
                        <a:rPr lang="en-US" b="1" dirty="0" smtClean="0"/>
                        <a:t>develop a new </a:t>
                      </a:r>
                    </a:p>
                    <a:p>
                      <a:pPr marL="0" indent="0">
                        <a:buNone/>
                      </a:pPr>
                      <a:r>
                        <a:rPr lang="en-US" b="1" dirty="0" smtClean="0"/>
                        <a:t>      understanding of</a:t>
                      </a:r>
                    </a:p>
                    <a:p>
                      <a:pPr marL="0" indent="0">
                        <a:buNone/>
                      </a:pPr>
                      <a:r>
                        <a:rPr lang="en-US" b="1" dirty="0" smtClean="0"/>
                        <a:t>      the text.</a:t>
                      </a:r>
                      <a:endParaRPr lang="en-US" b="1"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r>
                        <a:rPr lang="en-US" dirty="0" smtClean="0"/>
                        <a:t>Look at patterns to think about:</a:t>
                      </a:r>
                    </a:p>
                    <a:p>
                      <a:pPr marL="285750" indent="-285750">
                        <a:buFont typeface="Arial"/>
                        <a:buChar char="•"/>
                      </a:pPr>
                      <a:r>
                        <a:rPr lang="en-US" dirty="0" smtClean="0"/>
                        <a:t>Character’s/people’s</a:t>
                      </a:r>
                    </a:p>
                    <a:p>
                      <a:pPr marL="0" indent="0">
                        <a:buFont typeface="Arial"/>
                        <a:buNone/>
                      </a:pPr>
                      <a:r>
                        <a:rPr lang="en-US" baseline="0" dirty="0" smtClean="0"/>
                        <a:t>      - feelings</a:t>
                      </a:r>
                    </a:p>
                    <a:p>
                      <a:pPr marL="0" indent="0">
                        <a:buFont typeface="Arial"/>
                        <a:buNone/>
                      </a:pPr>
                      <a:r>
                        <a:rPr lang="en-US" baseline="0" dirty="0" smtClean="0"/>
                        <a:t>      - traits</a:t>
                      </a:r>
                    </a:p>
                    <a:p>
                      <a:pPr marL="0" indent="0">
                        <a:buFont typeface="Arial"/>
                        <a:buNone/>
                      </a:pPr>
                      <a:r>
                        <a:rPr lang="en-US" baseline="0" dirty="0" smtClean="0"/>
                        <a:t>      - relationships</a:t>
                      </a:r>
                    </a:p>
                    <a:p>
                      <a:pPr marL="285750" indent="-285750">
                        <a:buFont typeface="Arial"/>
                        <a:buChar char="•"/>
                      </a:pPr>
                      <a:r>
                        <a:rPr lang="en-US" baseline="0" dirty="0" smtClean="0"/>
                        <a:t>Whole text:</a:t>
                      </a:r>
                    </a:p>
                    <a:p>
                      <a:pPr marL="0" indent="0">
                        <a:buFont typeface="Arial"/>
                        <a:buNone/>
                      </a:pPr>
                      <a:r>
                        <a:rPr lang="en-US" baseline="0" dirty="0" smtClean="0"/>
                        <a:t>      - themes</a:t>
                      </a:r>
                    </a:p>
                    <a:p>
                      <a:pPr marL="0" indent="0">
                        <a:buFont typeface="Arial"/>
                        <a:buNone/>
                      </a:pPr>
                      <a:r>
                        <a:rPr lang="en-US" baseline="0" dirty="0" smtClean="0"/>
                        <a:t>      - lessons</a:t>
                      </a:r>
                      <a:endParaRPr lang="en-US"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r>
              <a:tr h="370840">
                <a:tc>
                  <a:txBody>
                    <a:bodyPr/>
                    <a:lstStyle/>
                    <a:p>
                      <a:endParaRPr lang="en-US" dirty="0"/>
                    </a:p>
                  </a:txBody>
                  <a:tcPr>
                    <a:lnT w="12700" cap="flat" cmpd="sng" algn="ctr">
                      <a:solidFill>
                        <a:scrgbClr r="0" g="0" b="0"/>
                      </a:solidFill>
                      <a:prstDash val="solid"/>
                      <a:round/>
                      <a:headEnd type="none" w="med" len="med"/>
                      <a:tailEnd type="none" w="med" len="med"/>
                    </a:lnT>
                    <a:solidFill>
                      <a:schemeClr val="bg1"/>
                    </a:solidFill>
                  </a:tcPr>
                </a:tc>
                <a:tc>
                  <a:txBody>
                    <a:bodyPr/>
                    <a:lstStyle/>
                    <a:p>
                      <a:pPr marL="0" indent="0">
                        <a:buFont typeface="Arial"/>
                        <a:buNone/>
                      </a:pPr>
                      <a:endParaRPr lang="en-US" dirty="0"/>
                    </a:p>
                  </a:txBody>
                  <a:tcPr>
                    <a:lnT w="12700" cap="flat" cmpd="sng" algn="ctr">
                      <a:solidFill>
                        <a:scrgbClr r="0" g="0" b="0"/>
                      </a:solidFill>
                      <a:prstDash val="solid"/>
                      <a:round/>
                      <a:headEnd type="none" w="med" len="med"/>
                      <a:tailEnd type="none" w="med" len="med"/>
                    </a:lnT>
                    <a:solidFill>
                      <a:schemeClr val="bg1"/>
                    </a:solidFill>
                  </a:tcPr>
                </a:tc>
              </a:tr>
            </a:tbl>
          </a:graphicData>
        </a:graphic>
      </p:graphicFrame>
    </p:spTree>
    <p:extLst>
      <p:ext uri="{BB962C8B-B14F-4D97-AF65-F5344CB8AC3E}">
        <p14:creationId xmlns:p14="http://schemas.microsoft.com/office/powerpoint/2010/main" val="244155250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Text Dependent Questions</a:t>
            </a:r>
            <a:endParaRPr lang="en-US" dirty="0"/>
          </a:p>
        </p:txBody>
      </p:sp>
      <p:sp>
        <p:nvSpPr>
          <p:cNvPr id="3" name="Content Placeholder 2"/>
          <p:cNvSpPr>
            <a:spLocks noGrp="1"/>
          </p:cNvSpPr>
          <p:nvPr>
            <p:ph idx="1"/>
          </p:nvPr>
        </p:nvSpPr>
        <p:spPr/>
        <p:txBody>
          <a:bodyPr/>
          <a:lstStyle/>
          <a:p>
            <a:r>
              <a:rPr lang="en-US" dirty="0" smtClean="0"/>
              <a:t>Do the questions require the reader to return to the text?</a:t>
            </a:r>
          </a:p>
          <a:p>
            <a:r>
              <a:rPr lang="en-US" dirty="0" smtClean="0"/>
              <a:t>Do the questions require the reader to use evidence to support his or her ideas or claims?</a:t>
            </a:r>
          </a:p>
          <a:p>
            <a:r>
              <a:rPr lang="en-US" dirty="0" smtClean="0"/>
              <a:t>Do the questions move from text-explicit to text-implicit knowledge?</a:t>
            </a:r>
          </a:p>
          <a:p>
            <a:r>
              <a:rPr lang="en-US" dirty="0" smtClean="0"/>
              <a:t>Are there questions that require the reader to analyze, evaluate, and create?</a:t>
            </a:r>
          </a:p>
        </p:txBody>
      </p:sp>
      <p:pic>
        <p:nvPicPr>
          <p:cNvPr id="4" name="Picture 3" descr="PTA_20Kids_20Clipart_sma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7754" y="5172117"/>
            <a:ext cx="3870428" cy="969416"/>
          </a:xfrm>
          <a:prstGeom prst="rect">
            <a:avLst/>
          </a:prstGeom>
        </p:spPr>
      </p:pic>
    </p:spTree>
    <p:extLst>
      <p:ext uri="{BB962C8B-B14F-4D97-AF65-F5344CB8AC3E}">
        <p14:creationId xmlns:p14="http://schemas.microsoft.com/office/powerpoint/2010/main" val="172233893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Progression of Text Dependent Questions</a:t>
            </a:r>
            <a:endParaRPr lang="en-US" sz="40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21652413"/>
              </p:ext>
            </p:extLst>
          </p:nvPr>
        </p:nvGraphicFramePr>
        <p:xfrm>
          <a:off x="571500" y="1905000"/>
          <a:ext cx="8001000" cy="3235960"/>
        </p:xfrm>
        <a:graphic>
          <a:graphicData uri="http://schemas.openxmlformats.org/drawingml/2006/table">
            <a:tbl>
              <a:tblPr firstRow="1" bandRow="1">
                <a:tableStyleId>{5C22544A-7EE6-4342-B048-85BDC9FD1C3A}</a:tableStyleId>
              </a:tblPr>
              <a:tblGrid>
                <a:gridCol w="2667000"/>
                <a:gridCol w="2667000"/>
                <a:gridCol w="2667000"/>
              </a:tblGrid>
              <a:tr h="370840">
                <a:tc>
                  <a:txBody>
                    <a:bodyPr/>
                    <a:lstStyle/>
                    <a:p>
                      <a:pPr algn="ctr"/>
                      <a:r>
                        <a:rPr lang="en-US" dirty="0" smtClean="0">
                          <a:solidFill>
                            <a:schemeClr val="tx1"/>
                          </a:solidFill>
                          <a:latin typeface="Comic Sans MS"/>
                          <a:cs typeface="Comic Sans MS"/>
                        </a:rPr>
                        <a:t>Across Texts </a:t>
                      </a:r>
                      <a:endParaRPr lang="en-US" dirty="0">
                        <a:solidFill>
                          <a:schemeClr val="tx1"/>
                        </a:solidFill>
                        <a:latin typeface="Comic Sans MS"/>
                        <a:cs typeface="Comic Sans MS"/>
                      </a:endParaRPr>
                    </a:p>
                  </a:txBody>
                  <a:tcPr>
                    <a:solidFill>
                      <a:schemeClr val="accent5">
                        <a:lumMod val="20000"/>
                        <a:lumOff val="80000"/>
                      </a:schemeClr>
                    </a:solidFill>
                  </a:tcPr>
                </a:tc>
                <a:tc rowSpan="6">
                  <a:txBody>
                    <a:bodyPr/>
                    <a:lstStyle/>
                    <a:p>
                      <a:pPr algn="ctr"/>
                      <a:r>
                        <a:rPr lang="en-US" dirty="0" smtClean="0">
                          <a:solidFill>
                            <a:schemeClr val="tx1"/>
                          </a:solidFill>
                          <a:latin typeface="Comic Sans MS"/>
                          <a:cs typeface="Comic Sans MS"/>
                        </a:rPr>
                        <a:t>WHOLE</a:t>
                      </a:r>
                    </a:p>
                    <a:p>
                      <a:pPr algn="ctr"/>
                      <a:endParaRPr lang="en-US" dirty="0" smtClean="0">
                        <a:solidFill>
                          <a:schemeClr val="tx1"/>
                        </a:solidFill>
                        <a:latin typeface="Comic Sans MS"/>
                        <a:cs typeface="Comic Sans MS"/>
                      </a:endParaRPr>
                    </a:p>
                    <a:p>
                      <a:pPr algn="ctr"/>
                      <a:endParaRPr lang="en-US" dirty="0" smtClean="0">
                        <a:solidFill>
                          <a:schemeClr val="tx1"/>
                        </a:solidFill>
                        <a:latin typeface="Comic Sans MS"/>
                        <a:cs typeface="Comic Sans MS"/>
                      </a:endParaRPr>
                    </a:p>
                    <a:p>
                      <a:pPr algn="ctr"/>
                      <a:endParaRPr lang="en-US" dirty="0" smtClean="0">
                        <a:solidFill>
                          <a:schemeClr val="tx1"/>
                        </a:solidFill>
                        <a:latin typeface="Comic Sans MS"/>
                        <a:cs typeface="Comic Sans MS"/>
                      </a:endParaRPr>
                    </a:p>
                    <a:p>
                      <a:pPr algn="ctr"/>
                      <a:endParaRPr lang="en-US" dirty="0" smtClean="0">
                        <a:solidFill>
                          <a:schemeClr val="tx1"/>
                        </a:solidFill>
                        <a:latin typeface="Comic Sans MS"/>
                        <a:cs typeface="Comic Sans MS"/>
                      </a:endParaRPr>
                    </a:p>
                    <a:p>
                      <a:pPr algn="ctr"/>
                      <a:endParaRPr lang="en-US" dirty="0" smtClean="0">
                        <a:solidFill>
                          <a:schemeClr val="tx1"/>
                        </a:solidFill>
                        <a:latin typeface="Comic Sans MS"/>
                        <a:cs typeface="Comic Sans MS"/>
                      </a:endParaRPr>
                    </a:p>
                    <a:p>
                      <a:pPr algn="ctr"/>
                      <a:endParaRPr lang="en-US" dirty="0" smtClean="0">
                        <a:solidFill>
                          <a:schemeClr val="tx1"/>
                        </a:solidFill>
                        <a:latin typeface="Comic Sans MS"/>
                        <a:cs typeface="Comic Sans MS"/>
                      </a:endParaRPr>
                    </a:p>
                    <a:p>
                      <a:pPr algn="ctr"/>
                      <a:endParaRPr lang="en-US" dirty="0" smtClean="0">
                        <a:solidFill>
                          <a:schemeClr val="tx1"/>
                        </a:solidFill>
                        <a:latin typeface="Comic Sans MS"/>
                        <a:cs typeface="Comic Sans MS"/>
                      </a:endParaRPr>
                    </a:p>
                    <a:p>
                      <a:pPr algn="ctr"/>
                      <a:endParaRPr lang="en-US" dirty="0" smtClean="0">
                        <a:solidFill>
                          <a:schemeClr val="tx1"/>
                        </a:solidFill>
                        <a:latin typeface="Comic Sans MS"/>
                        <a:cs typeface="Comic Sans MS"/>
                      </a:endParaRPr>
                    </a:p>
                    <a:p>
                      <a:pPr algn="ctr"/>
                      <a:endParaRPr lang="en-US" dirty="0" smtClean="0">
                        <a:solidFill>
                          <a:schemeClr val="tx1"/>
                        </a:solidFill>
                        <a:latin typeface="Comic Sans MS"/>
                        <a:cs typeface="Comic Sans MS"/>
                      </a:endParaRPr>
                    </a:p>
                    <a:p>
                      <a:pPr algn="ctr"/>
                      <a:r>
                        <a:rPr lang="en-US" dirty="0" smtClean="0">
                          <a:solidFill>
                            <a:schemeClr val="tx1"/>
                          </a:solidFill>
                          <a:latin typeface="Comic Sans MS"/>
                          <a:cs typeface="Comic Sans MS"/>
                        </a:rPr>
                        <a:t>PART</a:t>
                      </a:r>
                      <a:endParaRPr lang="en-US" dirty="0">
                        <a:solidFill>
                          <a:schemeClr val="tx1"/>
                        </a:solidFill>
                        <a:latin typeface="Comic Sans MS"/>
                        <a:cs typeface="Comic Sans MS"/>
                      </a:endParaRPr>
                    </a:p>
                  </a:txBody>
                  <a:tcPr>
                    <a:solidFill>
                      <a:schemeClr val="accent5">
                        <a:lumMod val="60000"/>
                        <a:lumOff val="40000"/>
                      </a:schemeClr>
                    </a:solidFill>
                  </a:tcPr>
                </a:tc>
                <a:tc>
                  <a:txBody>
                    <a:bodyPr/>
                    <a:lstStyle/>
                    <a:p>
                      <a:pPr algn="ctr"/>
                      <a:r>
                        <a:rPr lang="en-US" sz="1500" b="1" dirty="0" smtClean="0">
                          <a:solidFill>
                            <a:schemeClr val="tx1"/>
                          </a:solidFill>
                          <a:latin typeface="Comic Sans MS"/>
                          <a:cs typeface="Comic Sans MS"/>
                        </a:rPr>
                        <a:t>Questions,</a:t>
                      </a:r>
                      <a:r>
                        <a:rPr lang="en-US" sz="1500" b="1" baseline="0" dirty="0" smtClean="0">
                          <a:solidFill>
                            <a:schemeClr val="tx1"/>
                          </a:solidFill>
                          <a:latin typeface="Comic Sans MS"/>
                          <a:cs typeface="Comic Sans MS"/>
                        </a:rPr>
                        <a:t> Arguments, Inter-textual connections</a:t>
                      </a:r>
                      <a:endParaRPr lang="en-US" sz="1500" b="1" dirty="0">
                        <a:solidFill>
                          <a:schemeClr val="tx1"/>
                        </a:solidFill>
                        <a:latin typeface="Comic Sans MS"/>
                        <a:cs typeface="Comic Sans MS"/>
                      </a:endParaRPr>
                    </a:p>
                  </a:txBody>
                  <a:tcPr>
                    <a:solidFill>
                      <a:srgbClr val="E0EBD9"/>
                    </a:solidFill>
                  </a:tcPr>
                </a:tc>
              </a:tr>
              <a:tr h="370840">
                <a:tc>
                  <a:txBody>
                    <a:bodyPr/>
                    <a:lstStyle/>
                    <a:p>
                      <a:pPr algn="ctr"/>
                      <a:r>
                        <a:rPr lang="en-US" b="1" dirty="0" smtClean="0">
                          <a:solidFill>
                            <a:schemeClr val="tx1"/>
                          </a:solidFill>
                          <a:latin typeface="Comic Sans MS"/>
                          <a:cs typeface="Comic Sans MS"/>
                        </a:rPr>
                        <a:t>Entire Texts</a:t>
                      </a:r>
                      <a:endParaRPr lang="en-US" b="1" dirty="0">
                        <a:solidFill>
                          <a:schemeClr val="tx1"/>
                        </a:solidFill>
                        <a:latin typeface="Comic Sans MS"/>
                        <a:cs typeface="Comic Sans MS"/>
                      </a:endParaRPr>
                    </a:p>
                  </a:txBody>
                  <a:tcPr>
                    <a:solidFill>
                      <a:schemeClr val="accent5">
                        <a:lumMod val="20000"/>
                        <a:lumOff val="80000"/>
                      </a:schemeClr>
                    </a:solidFill>
                  </a:tcPr>
                </a:tc>
                <a:tc vMerge="1">
                  <a:txBody>
                    <a:bodyPr/>
                    <a:lstStyle/>
                    <a:p>
                      <a:endParaRPr lang="en-US" dirty="0"/>
                    </a:p>
                  </a:txBody>
                  <a:tcPr/>
                </a:tc>
                <a:tc>
                  <a:txBody>
                    <a:bodyPr/>
                    <a:lstStyle/>
                    <a:p>
                      <a:pPr algn="ctr"/>
                      <a:r>
                        <a:rPr lang="en-US" sz="1600" b="1" dirty="0" smtClean="0">
                          <a:solidFill>
                            <a:schemeClr val="tx1"/>
                          </a:solidFill>
                          <a:latin typeface="Comic Sans MS"/>
                          <a:cs typeface="Comic Sans MS"/>
                        </a:rPr>
                        <a:t>Inferences</a:t>
                      </a:r>
                    </a:p>
                    <a:p>
                      <a:pPr algn="ctr"/>
                      <a:endParaRPr lang="en-US" sz="1600" b="1" dirty="0">
                        <a:solidFill>
                          <a:schemeClr val="tx1"/>
                        </a:solidFill>
                        <a:latin typeface="Comic Sans MS"/>
                        <a:cs typeface="Comic Sans MS"/>
                      </a:endParaRPr>
                    </a:p>
                  </a:txBody>
                  <a:tcPr>
                    <a:solidFill>
                      <a:srgbClr val="E0EBD9"/>
                    </a:solidFill>
                  </a:tcPr>
                </a:tc>
              </a:tr>
              <a:tr h="370840">
                <a:tc>
                  <a:txBody>
                    <a:bodyPr/>
                    <a:lstStyle/>
                    <a:p>
                      <a:pPr algn="ctr"/>
                      <a:r>
                        <a:rPr lang="en-US" b="1" dirty="0" smtClean="0">
                          <a:solidFill>
                            <a:schemeClr val="tx1"/>
                          </a:solidFill>
                          <a:latin typeface="Comic Sans MS"/>
                          <a:cs typeface="Comic Sans MS"/>
                        </a:rPr>
                        <a:t>Segments</a:t>
                      </a:r>
                      <a:endParaRPr lang="en-US" b="1" dirty="0">
                        <a:solidFill>
                          <a:schemeClr val="tx1"/>
                        </a:solidFill>
                        <a:latin typeface="Comic Sans MS"/>
                        <a:cs typeface="Comic Sans MS"/>
                      </a:endParaRPr>
                    </a:p>
                  </a:txBody>
                  <a:tcPr/>
                </a:tc>
                <a:tc vMerge="1">
                  <a:txBody>
                    <a:bodyPr/>
                    <a:lstStyle/>
                    <a:p>
                      <a:endParaRPr lang="en-US" dirty="0"/>
                    </a:p>
                  </a:txBody>
                  <a:tcPr/>
                </a:tc>
                <a:tc>
                  <a:txBody>
                    <a:bodyPr/>
                    <a:lstStyle/>
                    <a:p>
                      <a:pPr algn="ctr"/>
                      <a:r>
                        <a:rPr lang="en-US" sz="1600" b="1" dirty="0" smtClean="0">
                          <a:solidFill>
                            <a:schemeClr val="tx1"/>
                          </a:solidFill>
                          <a:latin typeface="Comic Sans MS"/>
                          <a:cs typeface="Comic Sans MS"/>
                        </a:rPr>
                        <a:t>Author’s Purpose</a:t>
                      </a:r>
                    </a:p>
                    <a:p>
                      <a:pPr algn="ctr"/>
                      <a:endParaRPr lang="en-US" sz="1600" b="1" dirty="0">
                        <a:solidFill>
                          <a:schemeClr val="tx1"/>
                        </a:solidFill>
                        <a:latin typeface="Comic Sans MS"/>
                        <a:cs typeface="Comic Sans MS"/>
                      </a:endParaRPr>
                    </a:p>
                  </a:txBody>
                  <a:tcPr/>
                </a:tc>
              </a:tr>
              <a:tr h="370840">
                <a:tc>
                  <a:txBody>
                    <a:bodyPr/>
                    <a:lstStyle/>
                    <a:p>
                      <a:pPr algn="ctr"/>
                      <a:r>
                        <a:rPr lang="en-US" b="1" dirty="0" smtClean="0">
                          <a:solidFill>
                            <a:schemeClr val="tx1"/>
                          </a:solidFill>
                          <a:latin typeface="Comic Sans MS"/>
                          <a:cs typeface="Comic Sans MS"/>
                        </a:rPr>
                        <a:t>Paragraphs</a:t>
                      </a:r>
                      <a:endParaRPr lang="en-US" b="1" dirty="0">
                        <a:solidFill>
                          <a:schemeClr val="tx1"/>
                        </a:solidFill>
                        <a:latin typeface="Comic Sans MS"/>
                        <a:cs typeface="Comic Sans MS"/>
                      </a:endParaRPr>
                    </a:p>
                  </a:txBody>
                  <a:tcPr>
                    <a:solidFill>
                      <a:srgbClr val="E0EBD9"/>
                    </a:solidFill>
                  </a:tcPr>
                </a:tc>
                <a:tc vMerge="1">
                  <a:txBody>
                    <a:bodyPr/>
                    <a:lstStyle/>
                    <a:p>
                      <a:endParaRPr lang="en-US" dirty="0"/>
                    </a:p>
                  </a:txBody>
                  <a:tcPr/>
                </a:tc>
                <a:tc>
                  <a:txBody>
                    <a:bodyPr/>
                    <a:lstStyle/>
                    <a:p>
                      <a:pPr algn="ctr"/>
                      <a:r>
                        <a:rPr lang="en-US" sz="1600" b="1" dirty="0" smtClean="0">
                          <a:solidFill>
                            <a:schemeClr val="tx1"/>
                          </a:solidFill>
                          <a:latin typeface="Comic Sans MS"/>
                          <a:cs typeface="Comic Sans MS"/>
                        </a:rPr>
                        <a:t>Vocabulary &amp; Text Structure </a:t>
                      </a:r>
                      <a:endParaRPr lang="en-US" sz="1600" b="1" dirty="0">
                        <a:solidFill>
                          <a:schemeClr val="tx1"/>
                        </a:solidFill>
                        <a:latin typeface="Comic Sans MS"/>
                        <a:cs typeface="Comic Sans MS"/>
                      </a:endParaRPr>
                    </a:p>
                  </a:txBody>
                  <a:tcPr>
                    <a:solidFill>
                      <a:srgbClr val="E0EBD9"/>
                    </a:solidFill>
                  </a:tcPr>
                </a:tc>
              </a:tr>
              <a:tr h="370840">
                <a:tc>
                  <a:txBody>
                    <a:bodyPr/>
                    <a:lstStyle/>
                    <a:p>
                      <a:pPr algn="ctr"/>
                      <a:r>
                        <a:rPr lang="en-US" b="1" dirty="0" smtClean="0">
                          <a:solidFill>
                            <a:schemeClr val="tx1"/>
                          </a:solidFill>
                          <a:latin typeface="Comic Sans MS"/>
                          <a:cs typeface="Comic Sans MS"/>
                        </a:rPr>
                        <a:t>Sentence </a:t>
                      </a:r>
                      <a:endParaRPr lang="en-US" b="1" dirty="0">
                        <a:solidFill>
                          <a:schemeClr val="tx1"/>
                        </a:solidFill>
                        <a:latin typeface="Comic Sans MS"/>
                        <a:cs typeface="Comic Sans MS"/>
                      </a:endParaRPr>
                    </a:p>
                  </a:txBody>
                  <a:tcPr/>
                </a:tc>
                <a:tc vMerge="1">
                  <a:txBody>
                    <a:bodyPr/>
                    <a:lstStyle/>
                    <a:p>
                      <a:endParaRPr lang="en-US" dirty="0"/>
                    </a:p>
                  </a:txBody>
                  <a:tcPr/>
                </a:tc>
                <a:tc>
                  <a:txBody>
                    <a:bodyPr/>
                    <a:lstStyle/>
                    <a:p>
                      <a:pPr algn="ctr"/>
                      <a:r>
                        <a:rPr lang="en-US" sz="1600" b="1" dirty="0" smtClean="0">
                          <a:solidFill>
                            <a:schemeClr val="tx1"/>
                          </a:solidFill>
                          <a:latin typeface="Comic Sans MS"/>
                          <a:cs typeface="Comic Sans MS"/>
                        </a:rPr>
                        <a:t>Key Details</a:t>
                      </a:r>
                    </a:p>
                    <a:p>
                      <a:pPr algn="ctr"/>
                      <a:endParaRPr lang="en-US" sz="1600" b="1" dirty="0">
                        <a:solidFill>
                          <a:schemeClr val="tx1"/>
                        </a:solidFill>
                        <a:latin typeface="Comic Sans MS"/>
                        <a:cs typeface="Comic Sans MS"/>
                      </a:endParaRPr>
                    </a:p>
                  </a:txBody>
                  <a:tcPr/>
                </a:tc>
              </a:tr>
              <a:tr h="370840">
                <a:tc>
                  <a:txBody>
                    <a:bodyPr/>
                    <a:lstStyle/>
                    <a:p>
                      <a:pPr algn="ctr"/>
                      <a:r>
                        <a:rPr lang="en-US" b="1" dirty="0" smtClean="0">
                          <a:solidFill>
                            <a:schemeClr val="tx1"/>
                          </a:solidFill>
                          <a:latin typeface="Comic Sans MS"/>
                          <a:cs typeface="Comic Sans MS"/>
                        </a:rPr>
                        <a:t>Word</a:t>
                      </a:r>
                      <a:endParaRPr lang="en-US" b="1" dirty="0">
                        <a:solidFill>
                          <a:schemeClr val="tx1"/>
                        </a:solidFill>
                        <a:latin typeface="Comic Sans MS"/>
                        <a:cs typeface="Comic Sans MS"/>
                      </a:endParaRPr>
                    </a:p>
                  </a:txBody>
                  <a:tcPr>
                    <a:solidFill>
                      <a:srgbClr val="E0EBD9"/>
                    </a:solidFill>
                  </a:tcPr>
                </a:tc>
                <a:tc vMerge="1">
                  <a:txBody>
                    <a:bodyPr/>
                    <a:lstStyle/>
                    <a:p>
                      <a:endParaRPr lang="en-US" dirty="0"/>
                    </a:p>
                  </a:txBody>
                  <a:tcPr/>
                </a:tc>
                <a:tc>
                  <a:txBody>
                    <a:bodyPr/>
                    <a:lstStyle/>
                    <a:p>
                      <a:pPr algn="ctr"/>
                      <a:r>
                        <a:rPr lang="en-US" sz="1600" b="1" dirty="0" smtClean="0">
                          <a:solidFill>
                            <a:schemeClr val="tx1"/>
                          </a:solidFill>
                          <a:latin typeface="Comic Sans MS"/>
                          <a:cs typeface="Comic Sans MS"/>
                        </a:rPr>
                        <a:t>General Understanding</a:t>
                      </a:r>
                      <a:endParaRPr lang="en-US" sz="1600" b="1" dirty="0">
                        <a:solidFill>
                          <a:schemeClr val="tx1"/>
                        </a:solidFill>
                        <a:latin typeface="Comic Sans MS"/>
                        <a:cs typeface="Comic Sans MS"/>
                      </a:endParaRPr>
                    </a:p>
                  </a:txBody>
                  <a:tcPr>
                    <a:solidFill>
                      <a:srgbClr val="E0EBD9"/>
                    </a:solidFill>
                  </a:tcPr>
                </a:tc>
              </a:tr>
            </a:tbl>
          </a:graphicData>
        </a:graphic>
      </p:graphicFrame>
      <p:cxnSp>
        <p:nvCxnSpPr>
          <p:cNvPr id="6" name="Straight Arrow Connector 5"/>
          <p:cNvCxnSpPr/>
          <p:nvPr/>
        </p:nvCxnSpPr>
        <p:spPr>
          <a:xfrm>
            <a:off x="4487333" y="2349500"/>
            <a:ext cx="0" cy="2307167"/>
          </a:xfrm>
          <a:prstGeom prst="straightConnector1">
            <a:avLst/>
          </a:prstGeom>
          <a:ln>
            <a:solidFill>
              <a:schemeClr val="accent5">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67894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Understandings</a:t>
            </a:r>
            <a:endParaRPr lang="en-US" dirty="0"/>
          </a:p>
        </p:txBody>
      </p:sp>
      <p:sp>
        <p:nvSpPr>
          <p:cNvPr id="3" name="Content Placeholder 2"/>
          <p:cNvSpPr>
            <a:spLocks noGrp="1"/>
          </p:cNvSpPr>
          <p:nvPr>
            <p:ph idx="1"/>
          </p:nvPr>
        </p:nvSpPr>
        <p:spPr/>
        <p:txBody>
          <a:bodyPr numCol="2">
            <a:normAutofit fontScale="92500" lnSpcReduction="10000"/>
          </a:bodyPr>
          <a:lstStyle/>
          <a:p>
            <a:pPr marL="0" indent="0">
              <a:buNone/>
            </a:pPr>
            <a:r>
              <a:rPr lang="en-US" dirty="0" smtClean="0"/>
              <a:t>Overall view			</a:t>
            </a:r>
          </a:p>
          <a:p>
            <a:pPr marL="0" indent="0">
              <a:buNone/>
            </a:pPr>
            <a:r>
              <a:rPr lang="en-US" dirty="0" smtClean="0"/>
              <a:t>Sequence of information</a:t>
            </a:r>
          </a:p>
          <a:p>
            <a:pPr marL="0" indent="0">
              <a:buNone/>
            </a:pPr>
            <a:r>
              <a:rPr lang="en-US" dirty="0" smtClean="0"/>
              <a:t>Story Arc </a:t>
            </a:r>
          </a:p>
          <a:p>
            <a:pPr marL="0" indent="0">
              <a:buNone/>
            </a:pPr>
            <a:r>
              <a:rPr lang="en-US" dirty="0" smtClean="0"/>
              <a:t>Main claim and evidence</a:t>
            </a:r>
          </a:p>
          <a:p>
            <a:pPr marL="0" indent="0">
              <a:buNone/>
            </a:pPr>
            <a:r>
              <a:rPr lang="en-US" dirty="0" smtClean="0"/>
              <a:t>Gist of the passage</a:t>
            </a:r>
          </a:p>
          <a:p>
            <a:pPr marL="0" indent="0">
              <a:buNone/>
            </a:pPr>
            <a:endParaRPr lang="en-US" dirty="0"/>
          </a:p>
          <a:p>
            <a:pPr marL="0" indent="0">
              <a:buNone/>
            </a:pPr>
            <a:endParaRPr lang="en-US" dirty="0" smtClean="0"/>
          </a:p>
          <a:p>
            <a:pPr marL="0" indent="0">
              <a:buNone/>
            </a:pPr>
            <a:r>
              <a:rPr lang="en-US" sz="2600" b="1" i="1" dirty="0" smtClean="0"/>
              <a:t>The Very Hungry Caterpillar</a:t>
            </a:r>
          </a:p>
          <a:p>
            <a:pPr marL="0" indent="0">
              <a:buNone/>
            </a:pPr>
            <a:r>
              <a:rPr lang="en-US" sz="2000" dirty="0" smtClean="0"/>
              <a:t>Retell the story in order using beginning, middle, and end.</a:t>
            </a:r>
            <a:endParaRPr lang="en-US" sz="2200" dirty="0"/>
          </a:p>
        </p:txBody>
      </p:sp>
      <p:pic>
        <p:nvPicPr>
          <p:cNvPr id="4" name="Picture 3" descr="cove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98570" y="3399129"/>
            <a:ext cx="3416300" cy="2374900"/>
          </a:xfrm>
          <a:prstGeom prst="rect">
            <a:avLst/>
          </a:prstGeom>
        </p:spPr>
      </p:pic>
    </p:spTree>
    <p:extLst>
      <p:ext uri="{BB962C8B-B14F-4D97-AF65-F5344CB8AC3E}">
        <p14:creationId xmlns:p14="http://schemas.microsoft.com/office/powerpoint/2010/main" val="85702697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Details</a:t>
            </a:r>
            <a:endParaRPr lang="en-US" dirty="0"/>
          </a:p>
        </p:txBody>
      </p:sp>
      <p:sp>
        <p:nvSpPr>
          <p:cNvPr id="3" name="Content Placeholder 2"/>
          <p:cNvSpPr>
            <a:spLocks noGrp="1"/>
          </p:cNvSpPr>
          <p:nvPr>
            <p:ph idx="1"/>
          </p:nvPr>
        </p:nvSpPr>
        <p:spPr/>
        <p:txBody>
          <a:bodyPr numCol="2">
            <a:normAutofit lnSpcReduction="10000"/>
          </a:bodyPr>
          <a:lstStyle/>
          <a:p>
            <a:pPr marL="0" indent="0">
              <a:buNone/>
            </a:pPr>
            <a:r>
              <a:rPr lang="en-US" dirty="0" smtClean="0"/>
              <a:t>Search for nuances in meaning</a:t>
            </a:r>
          </a:p>
          <a:p>
            <a:pPr marL="0" indent="0">
              <a:buNone/>
            </a:pPr>
            <a:r>
              <a:rPr lang="en-US" dirty="0" smtClean="0"/>
              <a:t>Determine importance of ideas</a:t>
            </a:r>
          </a:p>
          <a:p>
            <a:pPr marL="0" indent="0">
              <a:buNone/>
            </a:pPr>
            <a:r>
              <a:rPr lang="en-US" dirty="0" smtClean="0"/>
              <a:t>Find supporting details that support main ideas</a:t>
            </a:r>
          </a:p>
          <a:p>
            <a:pPr marL="0" indent="0">
              <a:buNone/>
            </a:pPr>
            <a:r>
              <a:rPr lang="en-US" dirty="0" smtClean="0"/>
              <a:t>Answers who, what, when, where, why, how much, or how many</a:t>
            </a:r>
          </a:p>
          <a:p>
            <a:pPr marL="0" indent="0">
              <a:buNone/>
            </a:pPr>
            <a:endParaRPr lang="en-US" dirty="0"/>
          </a:p>
        </p:txBody>
      </p:sp>
      <p:pic>
        <p:nvPicPr>
          <p:cNvPr id="4" name="Picture 3" descr="Fingerprin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62083" y="2093751"/>
            <a:ext cx="1913660" cy="3718853"/>
          </a:xfrm>
          <a:prstGeom prst="rect">
            <a:avLst/>
          </a:prstGeom>
        </p:spPr>
      </p:pic>
    </p:spTree>
    <p:extLst>
      <p:ext uri="{BB962C8B-B14F-4D97-AF65-F5344CB8AC3E}">
        <p14:creationId xmlns:p14="http://schemas.microsoft.com/office/powerpoint/2010/main" val="9271997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Key Details in Kindergarten</a:t>
            </a:r>
            <a:endParaRPr lang="en-US" sz="4400" dirty="0"/>
          </a:p>
        </p:txBody>
      </p:sp>
      <p:sp>
        <p:nvSpPr>
          <p:cNvPr id="3" name="Content Placeholder 2"/>
          <p:cNvSpPr>
            <a:spLocks noGrp="1"/>
          </p:cNvSpPr>
          <p:nvPr>
            <p:ph idx="1"/>
          </p:nvPr>
        </p:nvSpPr>
        <p:spPr/>
        <p:txBody>
          <a:bodyPr/>
          <a:lstStyle/>
          <a:p>
            <a:pPr marL="0" indent="0">
              <a:buNone/>
            </a:pPr>
            <a:r>
              <a:rPr lang="en-US" b="1" i="1" dirty="0"/>
              <a:t>The Very Hungry Caterpillar</a:t>
            </a:r>
          </a:p>
          <a:p>
            <a:pPr marL="0" indent="0">
              <a:buNone/>
            </a:pPr>
            <a:r>
              <a:rPr lang="en-US" dirty="0" smtClean="0"/>
              <a:t>How long did it take to go from a hatched egg to a butterfly?</a:t>
            </a:r>
          </a:p>
          <a:p>
            <a:pPr marL="0" indent="0">
              <a:buNone/>
            </a:pPr>
            <a:r>
              <a:rPr lang="en-US" dirty="0" smtClean="0"/>
              <a:t>What is one food that gave him a stomachache?  What is one food that did not give him a stomachache?</a:t>
            </a:r>
          </a:p>
          <a:p>
            <a:pPr marL="0" indent="0">
              <a:buNone/>
            </a:pPr>
            <a:endParaRPr lang="en-US" dirty="0"/>
          </a:p>
        </p:txBody>
      </p:sp>
      <p:pic>
        <p:nvPicPr>
          <p:cNvPr id="4" name="Picture 3" descr="the-very-hungry-caterpilla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67546" y="4117650"/>
            <a:ext cx="2743200" cy="1828800"/>
          </a:xfrm>
          <a:prstGeom prst="rect">
            <a:avLst/>
          </a:prstGeom>
        </p:spPr>
      </p:pic>
    </p:spTree>
    <p:extLst>
      <p:ext uri="{BB962C8B-B14F-4D97-AF65-F5344CB8AC3E}">
        <p14:creationId xmlns:p14="http://schemas.microsoft.com/office/powerpoint/2010/main" val="99967921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2"/>
          <a:lstStyle/>
          <a:p>
            <a:r>
              <a:rPr lang="en-US" sz="2400" dirty="0" smtClean="0"/>
              <a:t>Foods that did not give </a:t>
            </a:r>
            <a:br>
              <a:rPr lang="en-US" sz="2400" dirty="0" smtClean="0"/>
            </a:br>
            <a:r>
              <a:rPr lang="en-US" sz="2400" dirty="0" smtClean="0"/>
              <a:t>him a stomachache</a:t>
            </a:r>
            <a:br>
              <a:rPr lang="en-US" sz="2400" dirty="0" smtClean="0"/>
            </a:br>
            <a:r>
              <a:rPr lang="en-US" sz="2400" dirty="0"/>
              <a:t/>
            </a:r>
            <a:br>
              <a:rPr lang="en-US" sz="2400" dirty="0"/>
            </a:br>
            <a:r>
              <a:rPr lang="en-US" sz="2400" dirty="0" smtClean="0"/>
              <a:t>Foods that gave </a:t>
            </a:r>
            <a:br>
              <a:rPr lang="en-US" sz="2400" dirty="0" smtClean="0"/>
            </a:br>
            <a:r>
              <a:rPr lang="en-US" sz="2400" dirty="0" smtClean="0"/>
              <a:t>him a stomachache</a:t>
            </a:r>
            <a:endParaRPr lang="en-US" sz="2400" dirty="0"/>
          </a:p>
        </p:txBody>
      </p:sp>
      <p:sp>
        <p:nvSpPr>
          <p:cNvPr id="3" name="Content Placeholder 2"/>
          <p:cNvSpPr>
            <a:spLocks noGrp="1"/>
          </p:cNvSpPr>
          <p:nvPr>
            <p:ph sz="half" idx="1"/>
          </p:nvPr>
        </p:nvSpPr>
        <p:spPr/>
        <p:txBody>
          <a:bodyPr>
            <a:normAutofit fontScale="92500" lnSpcReduction="10000"/>
          </a:bodyPr>
          <a:lstStyle/>
          <a:p>
            <a:pPr marL="0" indent="0">
              <a:buNone/>
            </a:pPr>
            <a:r>
              <a:rPr lang="en-US" dirty="0" smtClean="0"/>
              <a:t>Apples</a:t>
            </a:r>
          </a:p>
          <a:p>
            <a:pPr marL="0" indent="0">
              <a:buNone/>
            </a:pPr>
            <a:r>
              <a:rPr lang="en-US" dirty="0" smtClean="0"/>
              <a:t>Pears </a:t>
            </a:r>
          </a:p>
          <a:p>
            <a:pPr marL="0" indent="0">
              <a:buNone/>
            </a:pPr>
            <a:r>
              <a:rPr lang="en-US" dirty="0" smtClean="0"/>
              <a:t>Plums</a:t>
            </a:r>
          </a:p>
          <a:p>
            <a:pPr marL="0" indent="0">
              <a:buNone/>
            </a:pPr>
            <a:r>
              <a:rPr lang="en-US" dirty="0" smtClean="0"/>
              <a:t>Strawberries</a:t>
            </a:r>
          </a:p>
          <a:p>
            <a:pPr marL="0" indent="0">
              <a:buNone/>
            </a:pPr>
            <a:r>
              <a:rPr lang="en-US" dirty="0" smtClean="0"/>
              <a:t>Oranges</a:t>
            </a:r>
          </a:p>
          <a:p>
            <a:pPr marL="0" indent="0">
              <a:buNone/>
            </a:pPr>
            <a:r>
              <a:rPr lang="en-US" dirty="0" smtClean="0"/>
              <a:t>Green leaf</a:t>
            </a:r>
            <a:endParaRPr lang="en-US" dirty="0"/>
          </a:p>
        </p:txBody>
      </p:sp>
      <p:sp>
        <p:nvSpPr>
          <p:cNvPr id="4" name="Content Placeholder 3"/>
          <p:cNvSpPr>
            <a:spLocks noGrp="1"/>
          </p:cNvSpPr>
          <p:nvPr>
            <p:ph sz="half" idx="2"/>
          </p:nvPr>
        </p:nvSpPr>
        <p:spPr/>
        <p:txBody>
          <a:bodyPr>
            <a:normAutofit fontScale="92500" lnSpcReduction="10000"/>
          </a:bodyPr>
          <a:lstStyle/>
          <a:p>
            <a:pPr marL="0" indent="0">
              <a:buNone/>
            </a:pPr>
            <a:r>
              <a:rPr lang="en-US" dirty="0" smtClean="0"/>
              <a:t>Ice cream</a:t>
            </a:r>
          </a:p>
          <a:p>
            <a:pPr marL="0" indent="0">
              <a:buNone/>
            </a:pPr>
            <a:r>
              <a:rPr lang="en-US" dirty="0" smtClean="0"/>
              <a:t>Pickle</a:t>
            </a:r>
          </a:p>
          <a:p>
            <a:pPr marL="0" indent="0">
              <a:buNone/>
            </a:pPr>
            <a:r>
              <a:rPr lang="en-US" dirty="0" smtClean="0"/>
              <a:t>Swiss cheese</a:t>
            </a:r>
          </a:p>
          <a:p>
            <a:pPr marL="0" indent="0">
              <a:buNone/>
            </a:pPr>
            <a:r>
              <a:rPr lang="en-US" dirty="0" smtClean="0"/>
              <a:t>Salami</a:t>
            </a:r>
          </a:p>
          <a:p>
            <a:pPr marL="0" indent="0">
              <a:buNone/>
            </a:pPr>
            <a:r>
              <a:rPr lang="en-US" dirty="0" smtClean="0"/>
              <a:t>Lollipop</a:t>
            </a:r>
          </a:p>
          <a:p>
            <a:pPr marL="0" indent="0">
              <a:buNone/>
            </a:pPr>
            <a:r>
              <a:rPr lang="en-US" dirty="0" smtClean="0"/>
              <a:t>Cherry pie</a:t>
            </a:r>
          </a:p>
          <a:p>
            <a:pPr marL="0" indent="0">
              <a:buNone/>
            </a:pPr>
            <a:r>
              <a:rPr lang="en-US" dirty="0" smtClean="0"/>
              <a:t>Sausage</a:t>
            </a:r>
          </a:p>
          <a:p>
            <a:pPr marL="0" indent="0">
              <a:buNone/>
            </a:pPr>
            <a:r>
              <a:rPr lang="en-US" dirty="0" smtClean="0"/>
              <a:t>Cupcake</a:t>
            </a:r>
          </a:p>
          <a:p>
            <a:pPr marL="0" indent="0">
              <a:buNone/>
            </a:pPr>
            <a:r>
              <a:rPr lang="en-US" dirty="0" smtClean="0"/>
              <a:t>Watermelon </a:t>
            </a:r>
            <a:endParaRPr lang="en-US" dirty="0"/>
          </a:p>
        </p:txBody>
      </p:sp>
      <p:pic>
        <p:nvPicPr>
          <p:cNvPr id="5" name="Picture 4" descr="pages.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553" y="4894012"/>
            <a:ext cx="2652113" cy="1430061"/>
          </a:xfrm>
          <a:prstGeom prst="rect">
            <a:avLst/>
          </a:prstGeom>
        </p:spPr>
      </p:pic>
    </p:spTree>
    <p:extLst>
      <p:ext uri="{BB962C8B-B14F-4D97-AF65-F5344CB8AC3E}">
        <p14:creationId xmlns:p14="http://schemas.microsoft.com/office/powerpoint/2010/main" val="52235388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Vocabulary &amp; Text Structure </a:t>
            </a:r>
            <a:endParaRPr lang="en-US" sz="4400" dirty="0"/>
          </a:p>
        </p:txBody>
      </p:sp>
      <p:sp>
        <p:nvSpPr>
          <p:cNvPr id="3" name="Content Placeholder 2"/>
          <p:cNvSpPr>
            <a:spLocks noGrp="1"/>
          </p:cNvSpPr>
          <p:nvPr>
            <p:ph idx="1"/>
          </p:nvPr>
        </p:nvSpPr>
        <p:spPr/>
        <p:txBody>
          <a:bodyPr numCol="2">
            <a:normAutofit fontScale="92500" lnSpcReduction="10000"/>
          </a:bodyPr>
          <a:lstStyle/>
          <a:p>
            <a:pPr marL="0" indent="0">
              <a:buNone/>
            </a:pPr>
            <a:r>
              <a:rPr lang="en-US" dirty="0" smtClean="0"/>
              <a:t>Bridges literal and inferential meaning</a:t>
            </a:r>
          </a:p>
          <a:p>
            <a:pPr marL="0" indent="0">
              <a:buNone/>
            </a:pPr>
            <a:r>
              <a:rPr lang="en-US" dirty="0" smtClean="0"/>
              <a:t>Denotation</a:t>
            </a:r>
          </a:p>
          <a:p>
            <a:pPr marL="0" indent="0">
              <a:buNone/>
            </a:pPr>
            <a:r>
              <a:rPr lang="en-US" dirty="0" smtClean="0"/>
              <a:t>Connotation</a:t>
            </a:r>
          </a:p>
          <a:p>
            <a:pPr marL="0" indent="0">
              <a:buNone/>
            </a:pPr>
            <a:r>
              <a:rPr lang="en-US" dirty="0" smtClean="0"/>
              <a:t>Shades of meaning</a:t>
            </a:r>
          </a:p>
          <a:p>
            <a:pPr marL="0" indent="0">
              <a:buNone/>
            </a:pPr>
            <a:r>
              <a:rPr lang="en-US" dirty="0" smtClean="0"/>
              <a:t>Figurative language</a:t>
            </a:r>
          </a:p>
          <a:p>
            <a:pPr marL="0" indent="0">
              <a:buNone/>
            </a:pPr>
            <a:r>
              <a:rPr lang="en-US" dirty="0" smtClean="0"/>
              <a:t>How organization contributes to meaning</a:t>
            </a:r>
          </a:p>
          <a:p>
            <a:pPr marL="0" indent="0">
              <a:buNone/>
            </a:pPr>
            <a:endParaRPr lang="en-US" dirty="0" smtClean="0"/>
          </a:p>
        </p:txBody>
      </p:sp>
      <p:pic>
        <p:nvPicPr>
          <p:cNvPr id="4" name="Picture 3" descr="mac bridge.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92719" y="2355499"/>
            <a:ext cx="3492500" cy="2324100"/>
          </a:xfrm>
          <a:prstGeom prst="rect">
            <a:avLst/>
          </a:prstGeom>
        </p:spPr>
      </p:pic>
    </p:spTree>
    <p:extLst>
      <p:ext uri="{BB962C8B-B14F-4D97-AF65-F5344CB8AC3E}">
        <p14:creationId xmlns:p14="http://schemas.microsoft.com/office/powerpoint/2010/main" val="74492053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Vocabulary in Kindergarten</a:t>
            </a:r>
            <a:endParaRPr lang="en-US" sz="4000" dirty="0"/>
          </a:p>
        </p:txBody>
      </p:sp>
      <p:sp>
        <p:nvSpPr>
          <p:cNvPr id="3" name="Content Placeholder 2"/>
          <p:cNvSpPr>
            <a:spLocks noGrp="1"/>
          </p:cNvSpPr>
          <p:nvPr>
            <p:ph idx="1"/>
          </p:nvPr>
        </p:nvSpPr>
        <p:spPr/>
        <p:txBody>
          <a:bodyPr/>
          <a:lstStyle/>
          <a:p>
            <a:pPr marL="0" indent="0">
              <a:buNone/>
            </a:pPr>
            <a:r>
              <a:rPr lang="en-US" dirty="0" smtClean="0"/>
              <a:t>How does the author teach us what the word cocoon means?</a:t>
            </a:r>
            <a:endParaRPr lang="en-US" dirty="0"/>
          </a:p>
        </p:txBody>
      </p:sp>
      <p:pic>
        <p:nvPicPr>
          <p:cNvPr id="4" name="Picture 3" descr="cocoon.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4362" y="2884093"/>
            <a:ext cx="3771900" cy="2146300"/>
          </a:xfrm>
          <a:prstGeom prst="rect">
            <a:avLst/>
          </a:prstGeom>
        </p:spPr>
      </p:pic>
    </p:spTree>
    <p:extLst>
      <p:ext uri="{BB962C8B-B14F-4D97-AF65-F5344CB8AC3E}">
        <p14:creationId xmlns:p14="http://schemas.microsoft.com/office/powerpoint/2010/main" val="23961273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Author’s Purpose</a:t>
            </a:r>
            <a:endParaRPr lang="en-US" dirty="0"/>
          </a:p>
        </p:txBody>
      </p:sp>
      <p:sp>
        <p:nvSpPr>
          <p:cNvPr id="3" name="Content Placeholder 2"/>
          <p:cNvSpPr>
            <a:spLocks noGrp="1"/>
          </p:cNvSpPr>
          <p:nvPr>
            <p:ph idx="1"/>
          </p:nvPr>
        </p:nvSpPr>
        <p:spPr/>
        <p:txBody>
          <a:bodyPr numCol="1">
            <a:normAutofit/>
          </a:bodyPr>
          <a:lstStyle/>
          <a:p>
            <a:pPr marL="0" indent="0">
              <a:buNone/>
            </a:pPr>
            <a:r>
              <a:rPr lang="en-US" sz="3200" i="1" dirty="0" smtClean="0"/>
              <a:t>Genre:</a:t>
            </a:r>
            <a:r>
              <a:rPr lang="en-US" i="1" dirty="0" smtClean="0"/>
              <a:t>  </a:t>
            </a:r>
            <a:r>
              <a:rPr lang="en-US" dirty="0" smtClean="0"/>
              <a:t>Entertain?  Explain?  Inform?  Persuade?</a:t>
            </a:r>
            <a:endParaRPr lang="en-US" i="1" dirty="0" smtClean="0"/>
          </a:p>
          <a:p>
            <a:pPr marL="0" indent="0">
              <a:buNone/>
            </a:pPr>
            <a:r>
              <a:rPr lang="en-US" sz="3200" i="1" dirty="0" smtClean="0"/>
              <a:t>Point of view</a:t>
            </a:r>
            <a:r>
              <a:rPr lang="en-US" i="1" dirty="0" smtClean="0"/>
              <a:t>:  </a:t>
            </a:r>
            <a:r>
              <a:rPr lang="en-US" dirty="0" smtClean="0"/>
              <a:t>First-person, third-person, limited, </a:t>
            </a:r>
          </a:p>
          <a:p>
            <a:pPr marL="0" indent="0">
              <a:buNone/>
            </a:pPr>
            <a:r>
              <a:rPr lang="en-US" dirty="0"/>
              <a:t> </a:t>
            </a:r>
            <a:r>
              <a:rPr lang="en-US" dirty="0" smtClean="0"/>
              <a:t>                             omniscient, unreliable narrator</a:t>
            </a:r>
            <a:endParaRPr lang="en-US" i="1" dirty="0" smtClean="0"/>
          </a:p>
          <a:p>
            <a:pPr marL="0" indent="0">
              <a:buNone/>
            </a:pPr>
            <a:r>
              <a:rPr lang="en-US" sz="3200" i="1" dirty="0" smtClean="0"/>
              <a:t>Critical literacy</a:t>
            </a:r>
            <a:r>
              <a:rPr lang="en-US" i="1" dirty="0" smtClean="0"/>
              <a:t>:  </a:t>
            </a:r>
            <a:r>
              <a:rPr lang="en-US" dirty="0" smtClean="0"/>
              <a:t>Whose story is NOT represented?</a:t>
            </a:r>
          </a:p>
          <a:p>
            <a:pPr marL="0" indent="0">
              <a:buNone/>
            </a:pPr>
            <a:endParaRPr lang="en-US" dirty="0"/>
          </a:p>
          <a:p>
            <a:pPr marL="0" indent="0">
              <a:buNone/>
            </a:pPr>
            <a:endParaRPr lang="en-US" dirty="0" smtClean="0"/>
          </a:p>
          <a:p>
            <a:pPr marL="0" indent="0">
              <a:buNone/>
            </a:pPr>
            <a:endParaRPr lang="en-US" dirty="0"/>
          </a:p>
        </p:txBody>
      </p:sp>
      <p:pic>
        <p:nvPicPr>
          <p:cNvPr id="4" name="Picture 3" descr="bee with pencil.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94059" y="4999692"/>
            <a:ext cx="1461108" cy="1461108"/>
          </a:xfrm>
          <a:prstGeom prst="rect">
            <a:avLst/>
          </a:prstGeom>
        </p:spPr>
      </p:pic>
    </p:spTree>
    <p:extLst>
      <p:ext uri="{BB962C8B-B14F-4D97-AF65-F5344CB8AC3E}">
        <p14:creationId xmlns:p14="http://schemas.microsoft.com/office/powerpoint/2010/main" val="403981454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Author’s Purpose in Kindergarten</a:t>
            </a:r>
            <a:endParaRPr lang="en-US" sz="3600" dirty="0"/>
          </a:p>
        </p:txBody>
      </p:sp>
      <p:sp>
        <p:nvSpPr>
          <p:cNvPr id="3" name="Content Placeholder 2"/>
          <p:cNvSpPr>
            <a:spLocks noGrp="1"/>
          </p:cNvSpPr>
          <p:nvPr>
            <p:ph idx="1"/>
          </p:nvPr>
        </p:nvSpPr>
        <p:spPr/>
        <p:txBody>
          <a:bodyPr/>
          <a:lstStyle/>
          <a:p>
            <a:pPr marL="0" indent="0">
              <a:buNone/>
            </a:pPr>
            <a:r>
              <a:rPr lang="en-US" b="1" i="1" dirty="0"/>
              <a:t>The Very Hungry Caterpillar</a:t>
            </a:r>
          </a:p>
          <a:p>
            <a:pPr marL="0" indent="0">
              <a:buNone/>
            </a:pPr>
            <a:r>
              <a:rPr lang="en-US" dirty="0"/>
              <a:t>Who tells the story – the narrator or the caterpillar?</a:t>
            </a:r>
          </a:p>
          <a:p>
            <a:pPr marL="0" indent="0">
              <a:buNone/>
            </a:pPr>
            <a:endParaRPr lang="en-US" dirty="0"/>
          </a:p>
        </p:txBody>
      </p:sp>
      <p:pic>
        <p:nvPicPr>
          <p:cNvPr id="4" name="Picture 3" descr="the-very-hungry-caterpilla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0548" y="3238263"/>
            <a:ext cx="3937356" cy="2624904"/>
          </a:xfrm>
          <a:prstGeom prst="rect">
            <a:avLst/>
          </a:prstGeom>
        </p:spPr>
      </p:pic>
    </p:spTree>
    <p:extLst>
      <p:ext uri="{BB962C8B-B14F-4D97-AF65-F5344CB8AC3E}">
        <p14:creationId xmlns:p14="http://schemas.microsoft.com/office/powerpoint/2010/main" val="155310684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5500" y="889000"/>
            <a:ext cx="6928674" cy="5262980"/>
          </a:xfrm>
          <a:prstGeom prst="rect">
            <a:avLst/>
          </a:prstGeom>
          <a:noFill/>
        </p:spPr>
        <p:txBody>
          <a:bodyPr wrap="none" rtlCol="0">
            <a:spAutoFit/>
          </a:bodyPr>
          <a:lstStyle/>
          <a:p>
            <a:r>
              <a:rPr lang="en-US" sz="2800" dirty="0" smtClean="0"/>
              <a:t>A narrator tells the story because he uses the </a:t>
            </a:r>
          </a:p>
          <a:p>
            <a:r>
              <a:rPr lang="en-US" sz="2800" dirty="0" smtClean="0"/>
              <a:t>words </a:t>
            </a:r>
            <a:r>
              <a:rPr lang="en-US" sz="2800" i="1" dirty="0" smtClean="0"/>
              <a:t>he</a:t>
            </a:r>
            <a:r>
              <a:rPr lang="en-US" sz="2800" dirty="0" smtClean="0"/>
              <a:t> and </a:t>
            </a:r>
            <a:r>
              <a:rPr lang="en-US" sz="2800" i="1" dirty="0" smtClean="0"/>
              <a:t>his</a:t>
            </a:r>
            <a:r>
              <a:rPr lang="en-US" sz="2800" dirty="0" smtClean="0"/>
              <a:t>.  If it was the caterpillar, </a:t>
            </a:r>
          </a:p>
          <a:p>
            <a:r>
              <a:rPr lang="en-US" sz="2800" dirty="0" smtClean="0"/>
              <a:t>he would say </a:t>
            </a:r>
            <a:r>
              <a:rPr lang="en-US" sz="2800" i="1" dirty="0" smtClean="0"/>
              <a:t>I</a:t>
            </a:r>
            <a:r>
              <a:rPr lang="en-US" sz="2800" dirty="0" smtClean="0"/>
              <a:t> and </a:t>
            </a:r>
            <a:r>
              <a:rPr lang="en-US" sz="2800" i="1" dirty="0" smtClean="0"/>
              <a:t>my</a:t>
            </a:r>
            <a:r>
              <a:rPr lang="en-US" sz="2800" dirty="0" smtClean="0"/>
              <a:t>.</a:t>
            </a:r>
          </a:p>
          <a:p>
            <a:endParaRPr lang="en-US" sz="2800" dirty="0"/>
          </a:p>
          <a:p>
            <a:endParaRPr lang="en-US" sz="2800" dirty="0" smtClean="0"/>
          </a:p>
          <a:p>
            <a:endParaRPr lang="en-US" sz="2800" dirty="0"/>
          </a:p>
          <a:p>
            <a:endParaRPr lang="en-US" sz="2800" dirty="0" smtClean="0"/>
          </a:p>
          <a:p>
            <a:endParaRPr lang="en-US" sz="2800" dirty="0"/>
          </a:p>
          <a:p>
            <a:endParaRPr lang="en-US" sz="2800" dirty="0" smtClean="0"/>
          </a:p>
          <a:p>
            <a:endParaRPr lang="en-US" sz="2800" dirty="0"/>
          </a:p>
          <a:p>
            <a:endParaRPr lang="en-US" sz="2800" dirty="0" smtClean="0"/>
          </a:p>
          <a:p>
            <a:endParaRPr lang="en-US" sz="2800" dirty="0"/>
          </a:p>
        </p:txBody>
      </p:sp>
      <p:pic>
        <p:nvPicPr>
          <p:cNvPr id="3" name="Picture 2" descr="pages.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0713" y="2909493"/>
            <a:ext cx="3886200" cy="2095500"/>
          </a:xfrm>
          <a:prstGeom prst="rect">
            <a:avLst/>
          </a:prstGeom>
        </p:spPr>
      </p:pic>
    </p:spTree>
    <p:extLst>
      <p:ext uri="{BB962C8B-B14F-4D97-AF65-F5344CB8AC3E}">
        <p14:creationId xmlns:p14="http://schemas.microsoft.com/office/powerpoint/2010/main" val="377936718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Inference</a:t>
            </a:r>
            <a:endParaRPr lang="en-US" dirty="0"/>
          </a:p>
        </p:txBody>
      </p:sp>
      <p:sp>
        <p:nvSpPr>
          <p:cNvPr id="3" name="Content Placeholder 2"/>
          <p:cNvSpPr>
            <a:spLocks noGrp="1"/>
          </p:cNvSpPr>
          <p:nvPr>
            <p:ph idx="1"/>
          </p:nvPr>
        </p:nvSpPr>
        <p:spPr/>
        <p:txBody>
          <a:bodyPr numCol="2"/>
          <a:lstStyle/>
          <a:p>
            <a:pPr marL="0" indent="0">
              <a:buNone/>
            </a:pPr>
            <a:r>
              <a:rPr lang="en-US" dirty="0" smtClean="0"/>
              <a:t>Probe each argument in persuasive text,</a:t>
            </a:r>
          </a:p>
          <a:p>
            <a:pPr marL="0" indent="0">
              <a:buNone/>
            </a:pPr>
            <a:r>
              <a:rPr lang="en-US" dirty="0" smtClean="0"/>
              <a:t>Each idea in informational text,</a:t>
            </a:r>
          </a:p>
          <a:p>
            <a:pPr marL="0" indent="0">
              <a:buNone/>
            </a:pPr>
            <a:r>
              <a:rPr lang="en-US" dirty="0" smtClean="0"/>
              <a:t>And each key idea in narrative text.</a:t>
            </a:r>
          </a:p>
          <a:p>
            <a:pPr marL="0" indent="0">
              <a:buNone/>
            </a:pPr>
            <a:r>
              <a:rPr lang="en-US" dirty="0" smtClean="0"/>
              <a:t>How do certain parts of the text fit together?</a:t>
            </a:r>
          </a:p>
          <a:p>
            <a:pPr marL="0" indent="0">
              <a:buNone/>
            </a:pPr>
            <a:r>
              <a:rPr lang="en-US" b="1" i="1" dirty="0" smtClean="0"/>
              <a:t>Inferences in Kindergarten</a:t>
            </a:r>
          </a:p>
          <a:p>
            <a:pPr marL="0" indent="0">
              <a:buNone/>
            </a:pPr>
            <a:r>
              <a:rPr lang="en-US" sz="2000" dirty="0" smtClean="0"/>
              <a:t>The title of the book is </a:t>
            </a:r>
            <a:r>
              <a:rPr lang="en-US" sz="2000" i="1" dirty="0" smtClean="0"/>
              <a:t>The Very Hungry Caterpillar</a:t>
            </a:r>
            <a:r>
              <a:rPr lang="en-US" sz="2000" dirty="0" smtClean="0"/>
              <a:t>.  How do we know the caterpillar is hungry?</a:t>
            </a:r>
            <a:endParaRPr lang="en-US" sz="2000" dirty="0"/>
          </a:p>
        </p:txBody>
      </p:sp>
      <p:pic>
        <p:nvPicPr>
          <p:cNvPr id="4" name="Picture 3" descr="the-very-hungry-caterpilla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5785" y="3822061"/>
            <a:ext cx="2743200" cy="1828800"/>
          </a:xfrm>
          <a:prstGeom prst="rect">
            <a:avLst/>
          </a:prstGeom>
        </p:spPr>
      </p:pic>
    </p:spTree>
    <p:extLst>
      <p:ext uri="{BB962C8B-B14F-4D97-AF65-F5344CB8AC3E}">
        <p14:creationId xmlns:p14="http://schemas.microsoft.com/office/powerpoint/2010/main" val="96475295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smtClean="0"/>
              <a:t>Opinions, Arguments, and Inter-textual Connections</a:t>
            </a:r>
            <a:endParaRPr lang="en-US" sz="4800" dirty="0"/>
          </a:p>
        </p:txBody>
      </p:sp>
      <p:sp>
        <p:nvSpPr>
          <p:cNvPr id="3" name="Content Placeholder 2"/>
          <p:cNvSpPr>
            <a:spLocks noGrp="1"/>
          </p:cNvSpPr>
          <p:nvPr>
            <p:ph idx="1"/>
          </p:nvPr>
        </p:nvSpPr>
        <p:spPr/>
        <p:txBody>
          <a:bodyPr numCol="2">
            <a:normAutofit fontScale="92500" lnSpcReduction="20000"/>
          </a:bodyPr>
          <a:lstStyle/>
          <a:p>
            <a:pPr marL="0" indent="0">
              <a:buNone/>
            </a:pPr>
            <a:r>
              <a:rPr lang="en-US" dirty="0" smtClean="0"/>
              <a:t>Author’s opinion with   reasoning</a:t>
            </a:r>
          </a:p>
          <a:p>
            <a:pPr marL="0" indent="0">
              <a:buNone/>
            </a:pPr>
            <a:r>
              <a:rPr lang="en-US" dirty="0" smtClean="0"/>
              <a:t>Claims</a:t>
            </a:r>
          </a:p>
          <a:p>
            <a:pPr marL="0" indent="0">
              <a:buNone/>
            </a:pPr>
            <a:r>
              <a:rPr lang="en-US" dirty="0" smtClean="0"/>
              <a:t>Evidence</a:t>
            </a:r>
          </a:p>
          <a:p>
            <a:pPr marL="0" indent="0">
              <a:buNone/>
            </a:pPr>
            <a:r>
              <a:rPr lang="en-US" dirty="0" smtClean="0"/>
              <a:t>Counterclaims</a:t>
            </a:r>
          </a:p>
          <a:p>
            <a:pPr marL="0" indent="0">
              <a:buNone/>
            </a:pPr>
            <a:r>
              <a:rPr lang="en-US" dirty="0" smtClean="0"/>
              <a:t>Ethos, pathos, logos</a:t>
            </a:r>
          </a:p>
          <a:p>
            <a:pPr marL="0" indent="0">
              <a:buNone/>
            </a:pPr>
            <a:r>
              <a:rPr lang="en-US" dirty="0" smtClean="0"/>
              <a:t>Rhetoric</a:t>
            </a:r>
          </a:p>
          <a:p>
            <a:pPr marL="0" indent="0">
              <a:buNone/>
            </a:pPr>
            <a:r>
              <a:rPr lang="en-US" u="sng" dirty="0" smtClean="0"/>
              <a:t>Across</a:t>
            </a:r>
            <a:r>
              <a:rPr lang="en-US" dirty="0" smtClean="0"/>
              <a:t> texts</a:t>
            </a:r>
          </a:p>
          <a:p>
            <a:pPr marL="0" indent="0">
              <a:buNone/>
            </a:pPr>
            <a:endParaRPr lang="en-US" dirty="0"/>
          </a:p>
          <a:p>
            <a:pPr marL="0" indent="0">
              <a:buNone/>
            </a:pPr>
            <a:endParaRPr lang="en-US" dirty="0" smtClean="0"/>
          </a:p>
          <a:p>
            <a:pPr marL="0" indent="0">
              <a:buNone/>
            </a:pPr>
            <a:endParaRPr lang="en-US" dirty="0"/>
          </a:p>
        </p:txBody>
      </p:sp>
      <p:pic>
        <p:nvPicPr>
          <p:cNvPr id="4" name="Picture 3" descr="argumen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27500" y="2225922"/>
            <a:ext cx="4445000" cy="2997200"/>
          </a:xfrm>
          <a:prstGeom prst="rect">
            <a:avLst/>
          </a:prstGeom>
        </p:spPr>
      </p:pic>
    </p:spTree>
    <p:extLst>
      <p:ext uri="{BB962C8B-B14F-4D97-AF65-F5344CB8AC3E}">
        <p14:creationId xmlns:p14="http://schemas.microsoft.com/office/powerpoint/2010/main" val="157152885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Opinion, Argument, and </a:t>
            </a:r>
            <a:r>
              <a:rPr lang="en-US" sz="3600" dirty="0" err="1" smtClean="0"/>
              <a:t>Intertextual</a:t>
            </a:r>
            <a:r>
              <a:rPr lang="en-US" sz="3600" dirty="0" smtClean="0"/>
              <a:t> Connections in Kindergarten</a:t>
            </a:r>
            <a:endParaRPr lang="en-US" sz="3600" dirty="0"/>
          </a:p>
        </p:txBody>
      </p:sp>
      <p:sp>
        <p:nvSpPr>
          <p:cNvPr id="3" name="Content Placeholder 2"/>
          <p:cNvSpPr>
            <a:spLocks noGrp="1"/>
          </p:cNvSpPr>
          <p:nvPr>
            <p:ph idx="1"/>
          </p:nvPr>
        </p:nvSpPr>
        <p:spPr/>
        <p:txBody>
          <a:bodyPr numCol="2">
            <a:normAutofit lnSpcReduction="10000"/>
          </a:bodyPr>
          <a:lstStyle/>
          <a:p>
            <a:pPr marL="0" indent="0">
              <a:buNone/>
            </a:pPr>
            <a:r>
              <a:rPr lang="en-US" sz="2000" b="1" i="1" dirty="0"/>
              <a:t>The Very Hungry Caterpillar</a:t>
            </a:r>
          </a:p>
          <a:p>
            <a:pPr marL="0" indent="0">
              <a:buNone/>
            </a:pPr>
            <a:r>
              <a:rPr lang="en-US" sz="2000" dirty="0"/>
              <a:t>Is this a happy story or a sad one?</a:t>
            </a:r>
          </a:p>
          <a:p>
            <a:pPr marL="0" indent="0">
              <a:buNone/>
            </a:pPr>
            <a:r>
              <a:rPr lang="en-US" sz="2000" dirty="0"/>
              <a:t>How do you know?</a:t>
            </a:r>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r>
              <a:rPr lang="en-US" sz="2000" b="1" i="1" dirty="0" smtClean="0"/>
              <a:t>Monarch Butterfly</a:t>
            </a:r>
          </a:p>
          <a:p>
            <a:pPr marL="0" indent="0">
              <a:buNone/>
            </a:pPr>
            <a:r>
              <a:rPr lang="en-US" sz="2000" dirty="0" smtClean="0"/>
              <a:t>How are these two books similar?</a:t>
            </a:r>
          </a:p>
          <a:p>
            <a:pPr marL="0" indent="0">
              <a:buNone/>
            </a:pPr>
            <a:r>
              <a:rPr lang="en-US" sz="2000" dirty="0" smtClean="0"/>
              <a:t>  How are they different?</a:t>
            </a:r>
            <a:endParaRPr lang="en-US" sz="2000" dirty="0"/>
          </a:p>
        </p:txBody>
      </p:sp>
      <p:pic>
        <p:nvPicPr>
          <p:cNvPr id="4" name="Picture 3" descr="cove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6923" y="3792268"/>
            <a:ext cx="2859077" cy="1987537"/>
          </a:xfrm>
          <a:prstGeom prst="rect">
            <a:avLst/>
          </a:prstGeom>
        </p:spPr>
      </p:pic>
      <p:pic>
        <p:nvPicPr>
          <p:cNvPr id="5" name="Picture 4" descr="monarch butterfly.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48937" y="3587749"/>
            <a:ext cx="2906615" cy="2338917"/>
          </a:xfrm>
          <a:prstGeom prst="rect">
            <a:avLst/>
          </a:prstGeom>
        </p:spPr>
      </p:pic>
    </p:spTree>
    <p:extLst>
      <p:ext uri="{BB962C8B-B14F-4D97-AF65-F5344CB8AC3E}">
        <p14:creationId xmlns:p14="http://schemas.microsoft.com/office/powerpoint/2010/main" val="67358218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What if we added one more </a:t>
            </a:r>
            <a:br>
              <a:rPr lang="en-US" sz="4400" dirty="0" smtClean="0"/>
            </a:br>
            <a:r>
              <a:rPr lang="en-US" sz="4400" dirty="0" smtClean="0"/>
              <a:t>to the mix?</a:t>
            </a:r>
            <a:endParaRPr lang="en-US" sz="4400" dirty="0"/>
          </a:p>
        </p:txBody>
      </p:sp>
      <p:pic>
        <p:nvPicPr>
          <p:cNvPr id="10" name="Content Placeholder 9" descr="book cover.jpeg"/>
          <p:cNvPicPr>
            <a:picLocks noGrp="1" noChangeAspect="1"/>
          </p:cNvPicPr>
          <p:nvPr>
            <p:ph idx="1"/>
          </p:nvPr>
        </p:nvPicPr>
        <p:blipFill>
          <a:blip r:embed="rId2">
            <a:extLst>
              <a:ext uri="{28A0092B-C50C-407E-A947-70E740481C1C}">
                <a14:useLocalDpi xmlns:a14="http://schemas.microsoft.com/office/drawing/2010/main" val="0"/>
              </a:ext>
            </a:extLst>
          </a:blip>
          <a:srcRect l="-73604" r="-73604"/>
          <a:stretch>
            <a:fillRect/>
          </a:stretch>
        </p:blipFill>
        <p:spPr/>
      </p:pic>
    </p:spTree>
    <p:extLst>
      <p:ext uri="{BB962C8B-B14F-4D97-AF65-F5344CB8AC3E}">
        <p14:creationId xmlns:p14="http://schemas.microsoft.com/office/powerpoint/2010/main" val="370811798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Assignment</a:t>
            </a:r>
            <a:endParaRPr lang="en-US" dirty="0"/>
          </a:p>
        </p:txBody>
      </p:sp>
      <p:sp>
        <p:nvSpPr>
          <p:cNvPr id="3" name="Content Placeholder 2"/>
          <p:cNvSpPr>
            <a:spLocks noGrp="1"/>
          </p:cNvSpPr>
          <p:nvPr>
            <p:ph idx="1"/>
          </p:nvPr>
        </p:nvSpPr>
        <p:spPr/>
        <p:txBody>
          <a:bodyPr/>
          <a:lstStyle/>
          <a:p>
            <a:pPr>
              <a:buFont typeface="+mj-lt"/>
              <a:buAutoNum type="arabicPeriod"/>
            </a:pPr>
            <a:r>
              <a:rPr lang="en-US" dirty="0" smtClean="0"/>
              <a:t>Create a Close Reading lesson; keep notes about how it went and be ready to share next time.</a:t>
            </a:r>
          </a:p>
          <a:p>
            <a:pPr>
              <a:buFont typeface="+mj-lt"/>
              <a:buAutoNum type="arabicPeriod"/>
            </a:pPr>
            <a:r>
              <a:rPr lang="en-US" dirty="0" smtClean="0"/>
              <a:t>Complete a retelling assessment with your 3 case study students using the Retelling Rubric.</a:t>
            </a:r>
          </a:p>
          <a:p>
            <a:pPr>
              <a:buFont typeface="+mj-lt"/>
              <a:buAutoNum type="arabicPeriod"/>
            </a:pPr>
            <a:r>
              <a:rPr lang="en-US" dirty="0" smtClean="0"/>
              <a:t>Complete a summary assessment with your 3 case study students using the Summary Rubric.</a:t>
            </a:r>
          </a:p>
          <a:p>
            <a:pPr>
              <a:buFont typeface="+mj-lt"/>
              <a:buAutoNum type="arabicPeriod"/>
            </a:pPr>
            <a:r>
              <a:rPr lang="en-US" dirty="0" smtClean="0"/>
              <a:t>Complete the Reflection Question for session 3.</a:t>
            </a:r>
            <a:endParaRPr lang="en-US" dirty="0"/>
          </a:p>
        </p:txBody>
      </p:sp>
      <p:pic>
        <p:nvPicPr>
          <p:cNvPr id="4" name="Picture 3" descr="stubby penci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30675" y="455565"/>
            <a:ext cx="962562" cy="777750"/>
          </a:xfrm>
          <a:prstGeom prst="rect">
            <a:avLst/>
          </a:prstGeom>
        </p:spPr>
      </p:pic>
      <p:pic>
        <p:nvPicPr>
          <p:cNvPr id="5" name="Picture 4" descr="pencils in wire cup.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472" y="455565"/>
            <a:ext cx="1005193" cy="804955"/>
          </a:xfrm>
          <a:prstGeom prst="rect">
            <a:avLst/>
          </a:prstGeom>
        </p:spPr>
      </p:pic>
    </p:spTree>
    <p:extLst>
      <p:ext uri="{BB962C8B-B14F-4D97-AF65-F5344CB8AC3E}">
        <p14:creationId xmlns:p14="http://schemas.microsoft.com/office/powerpoint/2010/main" val="89776104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Ticket  Out the Door &amp; Wrap Up</a:t>
            </a:r>
            <a:endParaRPr lang="en-US" dirty="0"/>
          </a:p>
        </p:txBody>
      </p:sp>
      <p:sp>
        <p:nvSpPr>
          <p:cNvPr id="3" name="Content Placeholder 2"/>
          <p:cNvSpPr>
            <a:spLocks noGrp="1"/>
          </p:cNvSpPr>
          <p:nvPr>
            <p:ph idx="1"/>
          </p:nvPr>
        </p:nvSpPr>
        <p:spPr/>
        <p:txBody>
          <a:bodyPr>
            <a:normAutofit/>
          </a:bodyPr>
          <a:lstStyle/>
          <a:p>
            <a:r>
              <a:rPr lang="en-US" dirty="0" smtClean="0"/>
              <a:t>Please complete your </a:t>
            </a:r>
            <a:r>
              <a:rPr lang="en-US" dirty="0" err="1" smtClean="0"/>
              <a:t>Gots</a:t>
            </a:r>
            <a:r>
              <a:rPr lang="en-US" dirty="0" smtClean="0"/>
              <a:t>/Needs reflection and turn it in as you leave.</a:t>
            </a:r>
          </a:p>
          <a:p>
            <a:r>
              <a:rPr lang="en-US" dirty="0" smtClean="0"/>
              <a:t>Our next meeting will be:  Consider This – Best Practice to Inform Our Planning.  We will be looking more closely at comprehension and sharing more strategies.</a:t>
            </a:r>
          </a:p>
          <a:p>
            <a:r>
              <a:rPr lang="en-US" dirty="0" smtClean="0"/>
              <a:t>Thank you for your hard work, thoughtful contributions, </a:t>
            </a:r>
            <a:r>
              <a:rPr lang="en-US" smtClean="0"/>
              <a:t>and professionalism</a:t>
            </a:r>
            <a:r>
              <a:rPr lang="en-US" i="1" smtClean="0"/>
              <a:t>!</a:t>
            </a:r>
            <a:endParaRPr lang="en-US" dirty="0"/>
          </a:p>
        </p:txBody>
      </p:sp>
      <p:pic>
        <p:nvPicPr>
          <p:cNvPr id="4" name="Picture 3" descr="waving goodbye ma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6402554" y="5510945"/>
            <a:ext cx="422091" cy="1017709"/>
          </a:xfrm>
          <a:prstGeom prst="rect">
            <a:avLst/>
          </a:prstGeom>
        </p:spPr>
      </p:pic>
    </p:spTree>
    <p:extLst>
      <p:ext uri="{BB962C8B-B14F-4D97-AF65-F5344CB8AC3E}">
        <p14:creationId xmlns:p14="http://schemas.microsoft.com/office/powerpoint/2010/main" val="33556627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avelogue">
  <a:themeElements>
    <a:clrScheme name="Travelogue">
      <a:dk1>
        <a:sysClr val="windowText" lastClr="000000"/>
      </a:dk1>
      <a:lt1>
        <a:srgbClr val="EAC968"/>
      </a:lt1>
      <a:dk2>
        <a:srgbClr val="2A2515"/>
      </a:dk2>
      <a:lt2>
        <a:srgbClr val="82682C"/>
      </a:lt2>
      <a:accent1>
        <a:srgbClr val="B74D21"/>
      </a:accent1>
      <a:accent2>
        <a:srgbClr val="A32323"/>
      </a:accent2>
      <a:accent3>
        <a:srgbClr val="4576A3"/>
      </a:accent3>
      <a:accent4>
        <a:srgbClr val="615D9A"/>
      </a:accent4>
      <a:accent5>
        <a:srgbClr val="67924B"/>
      </a:accent5>
      <a:accent6>
        <a:srgbClr val="BF7B1B"/>
      </a:accent6>
      <a:hlink>
        <a:srgbClr val="99350B"/>
      </a:hlink>
      <a:folHlink>
        <a:srgbClr val="785140"/>
      </a:folHlink>
    </a:clrScheme>
    <a:fontScheme name="Travelogue">
      <a:majorFont>
        <a:latin typeface="Calisto MT"/>
        <a:ea typeface=""/>
        <a:cs typeface=""/>
        <a:font script="Jpan" typeface="ＭＳ 明朝"/>
        <a:font script="Hans" typeface="宋体"/>
        <a:font script="Hant" typeface="新細明體"/>
      </a:majorFont>
      <a:minorFont>
        <a:latin typeface="Calisto MT"/>
        <a:ea typeface=""/>
        <a:cs typeface=""/>
        <a:font script="Jpan" typeface="ＭＳ 明朝"/>
        <a:font script="Hans" typeface="宋体"/>
        <a:font script="Hant" typeface="新細明體"/>
      </a:minorFont>
    </a:fontScheme>
    <a:fmtScheme name="Travelogue">
      <a:fillStyleLst>
        <a:solidFill>
          <a:schemeClr val="phClr"/>
        </a:solidFill>
        <a:blipFill rotWithShape="1">
          <a:blip xmlns:r="http://schemas.openxmlformats.org/officeDocument/2006/relationships" r:embed="rId1">
            <a:duotone>
              <a:schemeClr val="phClr">
                <a:shade val="20000"/>
                <a:satMod val="130000"/>
              </a:schemeClr>
              <a:schemeClr val="phClr">
                <a:tint val="80000"/>
                <a:satMod val="150000"/>
              </a:schemeClr>
            </a:duotone>
          </a:blip>
          <a:tile tx="0" ty="0" sx="50000" sy="50000" flip="none" algn="tl"/>
        </a:blipFill>
        <a:blipFill rotWithShape="1">
          <a:blip xmlns:r="http://schemas.openxmlformats.org/officeDocument/2006/relationships" r:embed="rId2">
            <a:duotone>
              <a:schemeClr val="phClr">
                <a:shade val="20000"/>
                <a:satMod val="130000"/>
              </a:schemeClr>
              <a:schemeClr val="phClr">
                <a:tint val="80000"/>
                <a:satMod val="150000"/>
              </a:schemeClr>
            </a:duotone>
          </a:blip>
          <a:tile tx="0" ty="0" sx="50000" sy="50000" flip="none" algn="tl"/>
        </a:blip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dir="6600000" sx="102000" sy="102000" rotWithShape="0">
              <a:srgbClr val="000000">
                <a:alpha val="35000"/>
              </a:srgbClr>
            </a:outerShdw>
          </a:effectLst>
        </a:effectStyle>
        <a:effectStyle>
          <a:effectLst>
            <a:outerShdw blurRad="88900" dist="63500" dir="2400000" rotWithShape="0">
              <a:srgbClr val="000000">
                <a:alpha val="50000"/>
              </a:srgbClr>
            </a:outerShdw>
          </a:effectLst>
          <a:scene3d>
            <a:camera prst="orthographicFront">
              <a:rot lat="0" lon="0" rev="0"/>
            </a:camera>
            <a:lightRig rig="sunset" dir="t">
              <a:rot lat="0" lon="0" rev="4200000"/>
            </a:lightRig>
          </a:scene3d>
          <a:sp3d>
            <a:bevelT w="63500" h="25400" prst="coolSlant"/>
          </a:sp3d>
        </a:effectStyle>
      </a:effectStyleLst>
      <a:bgFillStyleLst>
        <a:solidFill>
          <a:schemeClr val="phClr"/>
        </a:solidFill>
        <a:gradFill rotWithShape="1">
          <a:gsLst>
            <a:gs pos="0">
              <a:schemeClr val="phClr">
                <a:tint val="50000"/>
                <a:shade val="90000"/>
                <a:hueMod val="85000"/>
                <a:satMod val="300000"/>
                <a:lumMod val="100000"/>
              </a:schemeClr>
            </a:gs>
            <a:gs pos="40000">
              <a:schemeClr val="phClr">
                <a:tint val="45000"/>
                <a:shade val="99000"/>
                <a:hueMod val="95000"/>
                <a:satMod val="300000"/>
                <a:lumMod val="100000"/>
              </a:schemeClr>
            </a:gs>
            <a:gs pos="100000">
              <a:schemeClr val="phClr">
                <a:shade val="20000"/>
                <a:hueMod val="95000"/>
                <a:satMod val="255000"/>
                <a:lumMod val="100000"/>
              </a:schemeClr>
            </a:gs>
          </a:gsLst>
          <a:path path="circle">
            <a:fillToRect l="50000" t="-80000" r="50000" b="180000"/>
          </a:path>
        </a:gradFill>
        <a:gradFill rotWithShape="1">
          <a:gsLst>
            <a:gs pos="0">
              <a:schemeClr val="phClr">
                <a:tint val="70000"/>
                <a:satMod val="2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Travelogue.thmx</Template>
  <TotalTime>923</TotalTime>
  <Words>2503</Words>
  <Application>Microsoft Office PowerPoint</Application>
  <PresentationFormat>On-screen Show (4:3)</PresentationFormat>
  <Paragraphs>400</Paragraphs>
  <Slides>45</Slides>
  <Notes>12</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45</vt:i4>
      </vt:variant>
    </vt:vector>
  </HeadingPairs>
  <TitlesOfParts>
    <vt:vector size="53" baseType="lpstr">
      <vt:lpstr>Arial</vt:lpstr>
      <vt:lpstr>Calibri</vt:lpstr>
      <vt:lpstr>Calisto MT</vt:lpstr>
      <vt:lpstr>Comic Sans MS</vt:lpstr>
      <vt:lpstr>Mistral</vt:lpstr>
      <vt:lpstr>Wingdings 2</vt:lpstr>
      <vt:lpstr>Travelogue</vt:lpstr>
      <vt:lpstr>Document</vt:lpstr>
      <vt:lpstr>Understanding the Landmarks</vt:lpstr>
      <vt:lpstr>The Next Chapter</vt:lpstr>
      <vt:lpstr>Goals for Session 3</vt:lpstr>
      <vt:lpstr>NAEP </vt:lpstr>
      <vt:lpstr>Local Results percent proficient on 2013-14 MEAP</vt:lpstr>
      <vt:lpstr>Legislation Proposed</vt:lpstr>
      <vt:lpstr>Remember…</vt:lpstr>
      <vt:lpstr>Quick Write…</vt:lpstr>
      <vt:lpstr>     Your Turn…</vt:lpstr>
      <vt:lpstr>3 Cueing Systems</vt:lpstr>
      <vt:lpstr>Analyzing the Cueing Systems </vt:lpstr>
      <vt:lpstr>What Are the Teaching Points?</vt:lpstr>
      <vt:lpstr>Miscue Analysis</vt:lpstr>
      <vt:lpstr>The 7 Comprehension Strategies </vt:lpstr>
      <vt:lpstr>4 Questions About Text</vt:lpstr>
      <vt:lpstr>Again…Serravallo</vt:lpstr>
      <vt:lpstr>What are the “Experts” Saying About Close Reading and Comprehension Instruction?</vt:lpstr>
      <vt:lpstr>Text Complexity</vt:lpstr>
      <vt:lpstr>Text Complexity Rubric</vt:lpstr>
      <vt:lpstr>PowerPoint Presentation</vt:lpstr>
      <vt:lpstr>Knowing what to listen for:  Productive group work in action </vt:lpstr>
      <vt:lpstr>What is Close Reading?</vt:lpstr>
      <vt:lpstr>Powerful Close Reading Instruction</vt:lpstr>
      <vt:lpstr>What is Close Reading?</vt:lpstr>
      <vt:lpstr>Creating a Close Reading</vt:lpstr>
      <vt:lpstr>Creating a Close Reading</vt:lpstr>
      <vt:lpstr>How to Do a Close Reading </vt:lpstr>
      <vt:lpstr>Reading Closely for Text Evidence</vt:lpstr>
      <vt:lpstr>Text Dependent Questions</vt:lpstr>
      <vt:lpstr>Progression of Text Dependent Questions</vt:lpstr>
      <vt:lpstr>General Understandings</vt:lpstr>
      <vt:lpstr>Key Details</vt:lpstr>
      <vt:lpstr>Key Details in Kindergarten</vt:lpstr>
      <vt:lpstr>Foods that did not give  him a stomachache  Foods that gave  him a stomachache</vt:lpstr>
      <vt:lpstr>Vocabulary &amp; Text Structure </vt:lpstr>
      <vt:lpstr>Vocabulary in Kindergarten</vt:lpstr>
      <vt:lpstr>Author’s Purpose</vt:lpstr>
      <vt:lpstr>Author’s Purpose in Kindergarten</vt:lpstr>
      <vt:lpstr>PowerPoint Presentation</vt:lpstr>
      <vt:lpstr>Inference</vt:lpstr>
      <vt:lpstr>Opinions, Arguments, and Inter-textual Connections</vt:lpstr>
      <vt:lpstr>Opinion, Argument, and Intertextual Connections in Kindergarten</vt:lpstr>
      <vt:lpstr>What if we added one more  to the mix?</vt:lpstr>
      <vt:lpstr>Your Assignment</vt:lpstr>
      <vt:lpstr>Ticket  Out the Door &amp; Wrap Up</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the Landmarks</dc:title>
  <dc:creator>Barbara Mick</dc:creator>
  <cp:lastModifiedBy>Susan Codere</cp:lastModifiedBy>
  <cp:revision>81</cp:revision>
  <cp:lastPrinted>2014-11-17T23:00:22Z</cp:lastPrinted>
  <dcterms:created xsi:type="dcterms:W3CDTF">2013-11-05T12:48:55Z</dcterms:created>
  <dcterms:modified xsi:type="dcterms:W3CDTF">2015-03-15T15:07:40Z</dcterms:modified>
</cp:coreProperties>
</file>